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66" r:id="rId18"/>
    <p:sldId id="267" r:id="rId19"/>
    <p:sldId id="256" r:id="rId20"/>
    <p:sldId id="264" r:id="rId21"/>
    <p:sldId id="265" r:id="rId22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2A626-2BC4-4657-8F5F-455338DF6193}" type="doc">
      <dgm:prSet loTypeId="urn:microsoft.com/office/officeart/2005/8/layout/hierarchy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MD"/>
        </a:p>
      </dgm:t>
    </dgm:pt>
    <dgm:pt modelId="{7146A65A-2867-4E3D-A7A7-8FEB5BC26248}">
      <dgm:prSet phldrT="[Текст]" custT="1"/>
      <dgm:spPr/>
      <dgm:t>
        <a:bodyPr/>
        <a:lstStyle/>
        <a:p>
          <a:r>
            <a: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Стандарты качества </a:t>
          </a:r>
          <a:endParaRPr lang="ru-MD" sz="3200" dirty="0"/>
        </a:p>
      </dgm:t>
    </dgm:pt>
    <dgm:pt modelId="{82261BA4-41DA-43E1-9574-F32209DE6282}" type="parTrans" cxnId="{E9D5CB8B-EDFA-405C-BD5E-CDECBF35E65A}">
      <dgm:prSet/>
      <dgm:spPr/>
      <dgm:t>
        <a:bodyPr/>
        <a:lstStyle/>
        <a:p>
          <a:endParaRPr lang="ru-MD" sz="2800"/>
        </a:p>
      </dgm:t>
    </dgm:pt>
    <dgm:pt modelId="{61FD7BC2-FB5F-4CBB-8175-F18D43A4B322}" type="sibTrans" cxnId="{E9D5CB8B-EDFA-405C-BD5E-CDECBF35E65A}">
      <dgm:prSet/>
      <dgm:spPr/>
      <dgm:t>
        <a:bodyPr/>
        <a:lstStyle/>
        <a:p>
          <a:endParaRPr lang="ru-MD" sz="2800"/>
        </a:p>
      </dgm:t>
    </dgm:pt>
    <dgm:pt modelId="{BBFE277B-148D-4B58-AD0A-B709553186B1}">
      <dgm:prSet phldrT="[Текст]" custT="1"/>
      <dgm:spPr/>
      <dgm:t>
        <a:bodyPr/>
        <a:lstStyle/>
        <a:p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Здоровье, безопасность, защита</a:t>
          </a:r>
          <a:endParaRPr lang="ru-MD" sz="2000" dirty="0"/>
        </a:p>
      </dgm:t>
    </dgm:pt>
    <dgm:pt modelId="{12BA61AE-46EE-4C28-A174-BA0E5448605E}" type="parTrans" cxnId="{D4ACA23B-5C35-4E2E-83FC-9C6334C8CCA6}">
      <dgm:prSet/>
      <dgm:spPr/>
      <dgm:t>
        <a:bodyPr/>
        <a:lstStyle/>
        <a:p>
          <a:endParaRPr lang="ru-MD" sz="2800"/>
        </a:p>
      </dgm:t>
    </dgm:pt>
    <dgm:pt modelId="{B0EBBCEB-35D2-4D60-826F-7BB84816C4A4}" type="sibTrans" cxnId="{D4ACA23B-5C35-4E2E-83FC-9C6334C8CCA6}">
      <dgm:prSet/>
      <dgm:spPr/>
      <dgm:t>
        <a:bodyPr/>
        <a:lstStyle/>
        <a:p>
          <a:endParaRPr lang="ru-MD" sz="2800"/>
        </a:p>
      </dgm:t>
    </dgm:pt>
    <dgm:pt modelId="{3AB2E676-BB2A-4D71-BD3A-BEED7CEC1773}">
      <dgm:prSet custT="1"/>
      <dgm:spPr/>
      <dgm:t>
        <a:bodyPr/>
        <a:lstStyle/>
        <a:p>
          <a:r>
            <a: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Демократическое участие</a:t>
          </a:r>
          <a:endParaRPr lang="ru-MD" sz="2000" dirty="0"/>
        </a:p>
      </dgm:t>
    </dgm:pt>
    <dgm:pt modelId="{660D5FB0-29A2-4E40-8CE0-387366ECD808}" type="parTrans" cxnId="{72916C03-67EB-422B-9E38-ED13BA7DD32D}">
      <dgm:prSet/>
      <dgm:spPr/>
      <dgm:t>
        <a:bodyPr/>
        <a:lstStyle/>
        <a:p>
          <a:endParaRPr lang="ru-MD" sz="2800"/>
        </a:p>
      </dgm:t>
    </dgm:pt>
    <dgm:pt modelId="{BFC681B8-63E2-4A72-8F8A-72C65AC115BA}" type="sibTrans" cxnId="{72916C03-67EB-422B-9E38-ED13BA7DD32D}">
      <dgm:prSet/>
      <dgm:spPr/>
      <dgm:t>
        <a:bodyPr/>
        <a:lstStyle/>
        <a:p>
          <a:endParaRPr lang="ru-MD" sz="2800"/>
        </a:p>
      </dgm:t>
    </dgm:pt>
    <dgm:pt modelId="{4A9A0ABD-AC86-454E-944F-C3D6EE461509}">
      <dgm:prSet custT="1"/>
      <dgm:spPr/>
      <dgm:t>
        <a:bodyPr/>
        <a:lstStyle/>
        <a:p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Инклюзия</a:t>
          </a:r>
          <a:endParaRPr lang="ru-MD" sz="2000" dirty="0"/>
        </a:p>
      </dgm:t>
    </dgm:pt>
    <dgm:pt modelId="{9E4EFDA5-DA4D-4690-AB21-D87585CF52E3}" type="parTrans" cxnId="{77E594EB-9801-4BD0-B02F-BBF063F1AA3C}">
      <dgm:prSet/>
      <dgm:spPr/>
      <dgm:t>
        <a:bodyPr/>
        <a:lstStyle/>
        <a:p>
          <a:endParaRPr lang="ru-MD" sz="2800"/>
        </a:p>
      </dgm:t>
    </dgm:pt>
    <dgm:pt modelId="{DF728DCC-F4AD-4FF7-A657-F56CF4B0EB6C}" type="sibTrans" cxnId="{77E594EB-9801-4BD0-B02F-BBF063F1AA3C}">
      <dgm:prSet/>
      <dgm:spPr/>
      <dgm:t>
        <a:bodyPr/>
        <a:lstStyle/>
        <a:p>
          <a:endParaRPr lang="ru-MD" sz="2800"/>
        </a:p>
      </dgm:t>
    </dgm:pt>
    <dgm:pt modelId="{C31EB5B9-BA1C-4E0F-850F-90F858C643E5}">
      <dgm:prSet custT="1"/>
      <dgm:spPr/>
      <dgm:t>
        <a:bodyPr/>
        <a:lstStyle/>
        <a:p>
          <a:r>
            <a:rPr lang="ru-MD" sz="1800" dirty="0">
              <a:effectLst/>
              <a:latin typeface="Times New Roman" panose="02020603050405020304" pitchFamily="18" charset="0"/>
            </a:rPr>
            <a:t>ЭФФЕКТИВНОСТЬ </a:t>
          </a:r>
        </a:p>
        <a:p>
          <a:r>
            <a:rPr lang="ru-MD" sz="1800" dirty="0">
              <a:effectLst/>
              <a:latin typeface="Times New Roman" panose="02020603050405020304" pitchFamily="18" charset="0"/>
            </a:rPr>
            <a:t>ОБРАЗОВАНИЯ</a:t>
          </a:r>
          <a:endParaRPr lang="ru-MD" sz="2000" dirty="0"/>
        </a:p>
      </dgm:t>
    </dgm:pt>
    <dgm:pt modelId="{3221A2D4-B2CF-41CE-8F50-E47E4764983A}" type="parTrans" cxnId="{DF67AD86-07CF-42E4-B1F2-F96D588288E0}">
      <dgm:prSet/>
      <dgm:spPr/>
      <dgm:t>
        <a:bodyPr/>
        <a:lstStyle/>
        <a:p>
          <a:endParaRPr lang="ru-MD" sz="2800"/>
        </a:p>
      </dgm:t>
    </dgm:pt>
    <dgm:pt modelId="{23875034-AA18-4527-85D9-1A0CA766BDBA}" type="sibTrans" cxnId="{DF67AD86-07CF-42E4-B1F2-F96D588288E0}">
      <dgm:prSet/>
      <dgm:spPr/>
      <dgm:t>
        <a:bodyPr/>
        <a:lstStyle/>
        <a:p>
          <a:endParaRPr lang="ru-MD" sz="2800"/>
        </a:p>
      </dgm:t>
    </dgm:pt>
    <dgm:pt modelId="{C8164262-324F-4513-A80D-803F8470C7C3}">
      <dgm:prSet custT="1"/>
      <dgm:spPr/>
      <dgm:t>
        <a:bodyPr/>
        <a:lstStyle/>
        <a:p>
          <a:r>
            <a:rPr lang="ru-MD" sz="2000" dirty="0">
              <a:effectLst/>
              <a:latin typeface="Times New Roman" panose="02020603050405020304" pitchFamily="18" charset="0"/>
            </a:rPr>
            <a:t>Гендерное</a:t>
          </a:r>
        </a:p>
        <a:p>
          <a:r>
            <a:rPr lang="ru-MD" sz="2000" dirty="0">
              <a:effectLst/>
              <a:latin typeface="Times New Roman" panose="02020603050405020304" pitchFamily="18" charset="0"/>
            </a:rPr>
            <a:t>образование</a:t>
          </a:r>
        </a:p>
        <a:p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MD" sz="20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BA4755E-D714-4E78-9CB9-C4F2702B6DAF}" type="parTrans" cxnId="{C85BBC9D-21A7-49D4-BA5B-DA3CA72B0436}">
      <dgm:prSet/>
      <dgm:spPr/>
      <dgm:t>
        <a:bodyPr/>
        <a:lstStyle/>
        <a:p>
          <a:endParaRPr lang="ru-MD" sz="2800"/>
        </a:p>
      </dgm:t>
    </dgm:pt>
    <dgm:pt modelId="{CB440774-3ADD-45DC-BF21-3FD7F5A7A99B}" type="sibTrans" cxnId="{C85BBC9D-21A7-49D4-BA5B-DA3CA72B0436}">
      <dgm:prSet/>
      <dgm:spPr/>
      <dgm:t>
        <a:bodyPr/>
        <a:lstStyle/>
        <a:p>
          <a:endParaRPr lang="ru-MD" sz="2800"/>
        </a:p>
      </dgm:t>
    </dgm:pt>
    <dgm:pt modelId="{85D008BB-B3AD-4C38-A2C2-C37F80B50245}" type="pres">
      <dgm:prSet presAssocID="{36A2A626-2BC4-4657-8F5F-455338DF61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ACE754-5617-4930-900D-20C728CCD61F}" type="pres">
      <dgm:prSet presAssocID="{7146A65A-2867-4E3D-A7A7-8FEB5BC26248}" presName="hierRoot1" presStyleCnt="0"/>
      <dgm:spPr/>
    </dgm:pt>
    <dgm:pt modelId="{F5D044E1-96A3-4B19-8EE3-493AB12DD095}" type="pres">
      <dgm:prSet presAssocID="{7146A65A-2867-4E3D-A7A7-8FEB5BC26248}" presName="composite" presStyleCnt="0"/>
      <dgm:spPr/>
    </dgm:pt>
    <dgm:pt modelId="{2D71E619-88F1-43B0-85DB-9D2A0FD23D7C}" type="pres">
      <dgm:prSet presAssocID="{7146A65A-2867-4E3D-A7A7-8FEB5BC26248}" presName="background" presStyleLbl="node0" presStyleIdx="0" presStyleCnt="1"/>
      <dgm:spPr/>
    </dgm:pt>
    <dgm:pt modelId="{341CD702-09C0-4AFC-8A1C-08C631B648A9}" type="pres">
      <dgm:prSet presAssocID="{7146A65A-2867-4E3D-A7A7-8FEB5BC26248}" presName="text" presStyleLbl="fgAcc0" presStyleIdx="0" presStyleCnt="1" custScaleX="145818">
        <dgm:presLayoutVars>
          <dgm:chPref val="3"/>
        </dgm:presLayoutVars>
      </dgm:prSet>
      <dgm:spPr/>
    </dgm:pt>
    <dgm:pt modelId="{A02FF899-DC43-48A7-8194-39E3AE191269}" type="pres">
      <dgm:prSet presAssocID="{7146A65A-2867-4E3D-A7A7-8FEB5BC26248}" presName="hierChild2" presStyleCnt="0"/>
      <dgm:spPr/>
    </dgm:pt>
    <dgm:pt modelId="{FA58BE65-46BB-4166-A419-0AE72D6BDFD5}" type="pres">
      <dgm:prSet presAssocID="{12BA61AE-46EE-4C28-A174-BA0E5448605E}" presName="Name10" presStyleLbl="parChTrans1D2" presStyleIdx="0" presStyleCnt="5"/>
      <dgm:spPr/>
    </dgm:pt>
    <dgm:pt modelId="{90B9C2D1-A15D-45F4-80A4-6A86B086578C}" type="pres">
      <dgm:prSet presAssocID="{BBFE277B-148D-4B58-AD0A-B709553186B1}" presName="hierRoot2" presStyleCnt="0"/>
      <dgm:spPr/>
    </dgm:pt>
    <dgm:pt modelId="{42B921BF-43B0-43B2-97E4-44AD175D3592}" type="pres">
      <dgm:prSet presAssocID="{BBFE277B-148D-4B58-AD0A-B709553186B1}" presName="composite2" presStyleCnt="0"/>
      <dgm:spPr/>
    </dgm:pt>
    <dgm:pt modelId="{7BBB9027-C896-4168-BD73-E448B51F9AA1}" type="pres">
      <dgm:prSet presAssocID="{BBFE277B-148D-4B58-AD0A-B709553186B1}" presName="background2" presStyleLbl="node2" presStyleIdx="0" presStyleCnt="5"/>
      <dgm:spPr/>
    </dgm:pt>
    <dgm:pt modelId="{22FB9CDC-CDE1-4CD9-8AFC-EBCDCD121628}" type="pres">
      <dgm:prSet presAssocID="{BBFE277B-148D-4B58-AD0A-B709553186B1}" presName="text2" presStyleLbl="fgAcc2" presStyleIdx="0" presStyleCnt="5">
        <dgm:presLayoutVars>
          <dgm:chPref val="3"/>
        </dgm:presLayoutVars>
      </dgm:prSet>
      <dgm:spPr/>
    </dgm:pt>
    <dgm:pt modelId="{6C51C625-45A2-4149-A5F2-9A465BDCC90E}" type="pres">
      <dgm:prSet presAssocID="{BBFE277B-148D-4B58-AD0A-B709553186B1}" presName="hierChild3" presStyleCnt="0"/>
      <dgm:spPr/>
    </dgm:pt>
    <dgm:pt modelId="{FB997D4E-032A-4C5A-88A4-0146B33534CA}" type="pres">
      <dgm:prSet presAssocID="{FBA4755E-D714-4E78-9CB9-C4F2702B6DAF}" presName="Name10" presStyleLbl="parChTrans1D2" presStyleIdx="1" presStyleCnt="5"/>
      <dgm:spPr/>
    </dgm:pt>
    <dgm:pt modelId="{68B772F3-3DEF-4A3E-BE1E-2DFDADEF8C07}" type="pres">
      <dgm:prSet presAssocID="{C8164262-324F-4513-A80D-803F8470C7C3}" presName="hierRoot2" presStyleCnt="0"/>
      <dgm:spPr/>
    </dgm:pt>
    <dgm:pt modelId="{78D2684A-9478-42DE-8A93-DD9F54D5F337}" type="pres">
      <dgm:prSet presAssocID="{C8164262-324F-4513-A80D-803F8470C7C3}" presName="composite2" presStyleCnt="0"/>
      <dgm:spPr/>
    </dgm:pt>
    <dgm:pt modelId="{95DD8C9D-B838-4616-90EA-D3FF4A2D1C41}" type="pres">
      <dgm:prSet presAssocID="{C8164262-324F-4513-A80D-803F8470C7C3}" presName="background2" presStyleLbl="node2" presStyleIdx="1" presStyleCnt="5"/>
      <dgm:spPr/>
    </dgm:pt>
    <dgm:pt modelId="{EF7D378C-8960-426A-9F0D-55BB5DE153BB}" type="pres">
      <dgm:prSet presAssocID="{C8164262-324F-4513-A80D-803F8470C7C3}" presName="text2" presStyleLbl="fgAcc2" presStyleIdx="1" presStyleCnt="5">
        <dgm:presLayoutVars>
          <dgm:chPref val="3"/>
        </dgm:presLayoutVars>
      </dgm:prSet>
      <dgm:spPr/>
    </dgm:pt>
    <dgm:pt modelId="{57FF8E55-BBF0-4FDD-B16D-F03141A24723}" type="pres">
      <dgm:prSet presAssocID="{C8164262-324F-4513-A80D-803F8470C7C3}" presName="hierChild3" presStyleCnt="0"/>
      <dgm:spPr/>
    </dgm:pt>
    <dgm:pt modelId="{4E8E99B3-D168-4C0B-8CAE-82CA92CADEEB}" type="pres">
      <dgm:prSet presAssocID="{3221A2D4-B2CF-41CE-8F50-E47E4764983A}" presName="Name10" presStyleLbl="parChTrans1D2" presStyleIdx="2" presStyleCnt="5"/>
      <dgm:spPr/>
    </dgm:pt>
    <dgm:pt modelId="{962D5928-78CB-4485-8E5A-E56F7FCF880A}" type="pres">
      <dgm:prSet presAssocID="{C31EB5B9-BA1C-4E0F-850F-90F858C643E5}" presName="hierRoot2" presStyleCnt="0"/>
      <dgm:spPr/>
    </dgm:pt>
    <dgm:pt modelId="{4AB9CA34-B866-4EA3-8291-1EAEEAF90026}" type="pres">
      <dgm:prSet presAssocID="{C31EB5B9-BA1C-4E0F-850F-90F858C643E5}" presName="composite2" presStyleCnt="0"/>
      <dgm:spPr/>
    </dgm:pt>
    <dgm:pt modelId="{676F9A8F-ED55-4BDD-B8B6-7EFB6D5C0262}" type="pres">
      <dgm:prSet presAssocID="{C31EB5B9-BA1C-4E0F-850F-90F858C643E5}" presName="background2" presStyleLbl="node2" presStyleIdx="2" presStyleCnt="5"/>
      <dgm:spPr/>
    </dgm:pt>
    <dgm:pt modelId="{95054C54-206B-4991-85E9-A936D45BF36F}" type="pres">
      <dgm:prSet presAssocID="{C31EB5B9-BA1C-4E0F-850F-90F858C643E5}" presName="text2" presStyleLbl="fgAcc2" presStyleIdx="2" presStyleCnt="5">
        <dgm:presLayoutVars>
          <dgm:chPref val="3"/>
        </dgm:presLayoutVars>
      </dgm:prSet>
      <dgm:spPr/>
    </dgm:pt>
    <dgm:pt modelId="{CF178308-6324-4865-BE0A-4BBB76AD97FF}" type="pres">
      <dgm:prSet presAssocID="{C31EB5B9-BA1C-4E0F-850F-90F858C643E5}" presName="hierChild3" presStyleCnt="0"/>
      <dgm:spPr/>
    </dgm:pt>
    <dgm:pt modelId="{D4F40ACB-CE73-46BF-BCC4-A4D72A1963D8}" type="pres">
      <dgm:prSet presAssocID="{9E4EFDA5-DA4D-4690-AB21-D87585CF52E3}" presName="Name10" presStyleLbl="parChTrans1D2" presStyleIdx="3" presStyleCnt="5"/>
      <dgm:spPr/>
    </dgm:pt>
    <dgm:pt modelId="{7615ECBF-5EC7-479F-AE93-68D71A23A9BD}" type="pres">
      <dgm:prSet presAssocID="{4A9A0ABD-AC86-454E-944F-C3D6EE461509}" presName="hierRoot2" presStyleCnt="0"/>
      <dgm:spPr/>
    </dgm:pt>
    <dgm:pt modelId="{C57A5A69-01AA-4DCF-82F2-8B12E1FF94BD}" type="pres">
      <dgm:prSet presAssocID="{4A9A0ABD-AC86-454E-944F-C3D6EE461509}" presName="composite2" presStyleCnt="0"/>
      <dgm:spPr/>
    </dgm:pt>
    <dgm:pt modelId="{B9EF8F49-EF83-4388-BFE6-AB6FA6949C21}" type="pres">
      <dgm:prSet presAssocID="{4A9A0ABD-AC86-454E-944F-C3D6EE461509}" presName="background2" presStyleLbl="node2" presStyleIdx="3" presStyleCnt="5"/>
      <dgm:spPr/>
    </dgm:pt>
    <dgm:pt modelId="{CD17E88E-CA5C-40E2-A4C4-D635DA289CEE}" type="pres">
      <dgm:prSet presAssocID="{4A9A0ABD-AC86-454E-944F-C3D6EE461509}" presName="text2" presStyleLbl="fgAcc2" presStyleIdx="3" presStyleCnt="5">
        <dgm:presLayoutVars>
          <dgm:chPref val="3"/>
        </dgm:presLayoutVars>
      </dgm:prSet>
      <dgm:spPr/>
    </dgm:pt>
    <dgm:pt modelId="{76014CF4-5EAB-4F05-BEAC-394F02083C52}" type="pres">
      <dgm:prSet presAssocID="{4A9A0ABD-AC86-454E-944F-C3D6EE461509}" presName="hierChild3" presStyleCnt="0"/>
      <dgm:spPr/>
    </dgm:pt>
    <dgm:pt modelId="{7629E60C-D704-4702-803C-FBF1C237A9CD}" type="pres">
      <dgm:prSet presAssocID="{660D5FB0-29A2-4E40-8CE0-387366ECD808}" presName="Name10" presStyleLbl="parChTrans1D2" presStyleIdx="4" presStyleCnt="5"/>
      <dgm:spPr/>
    </dgm:pt>
    <dgm:pt modelId="{B7135695-74F5-4D31-BAD6-9AF5AA94003F}" type="pres">
      <dgm:prSet presAssocID="{3AB2E676-BB2A-4D71-BD3A-BEED7CEC1773}" presName="hierRoot2" presStyleCnt="0"/>
      <dgm:spPr/>
    </dgm:pt>
    <dgm:pt modelId="{92171615-70EF-4852-92B0-42257AB6BC9B}" type="pres">
      <dgm:prSet presAssocID="{3AB2E676-BB2A-4D71-BD3A-BEED7CEC1773}" presName="composite2" presStyleCnt="0"/>
      <dgm:spPr/>
    </dgm:pt>
    <dgm:pt modelId="{ECDA3B20-7FB1-4526-B7D1-7E8171539B95}" type="pres">
      <dgm:prSet presAssocID="{3AB2E676-BB2A-4D71-BD3A-BEED7CEC1773}" presName="background2" presStyleLbl="node2" presStyleIdx="4" presStyleCnt="5"/>
      <dgm:spPr/>
    </dgm:pt>
    <dgm:pt modelId="{916C9A15-358C-4FC6-9529-9513DE8320BB}" type="pres">
      <dgm:prSet presAssocID="{3AB2E676-BB2A-4D71-BD3A-BEED7CEC1773}" presName="text2" presStyleLbl="fgAcc2" presStyleIdx="4" presStyleCnt="5">
        <dgm:presLayoutVars>
          <dgm:chPref val="3"/>
        </dgm:presLayoutVars>
      </dgm:prSet>
      <dgm:spPr/>
    </dgm:pt>
    <dgm:pt modelId="{B7BDB25A-370E-494E-BAD6-21E5D453C4D6}" type="pres">
      <dgm:prSet presAssocID="{3AB2E676-BB2A-4D71-BD3A-BEED7CEC1773}" presName="hierChild3" presStyleCnt="0"/>
      <dgm:spPr/>
    </dgm:pt>
  </dgm:ptLst>
  <dgm:cxnLst>
    <dgm:cxn modelId="{72916C03-67EB-422B-9E38-ED13BA7DD32D}" srcId="{7146A65A-2867-4E3D-A7A7-8FEB5BC26248}" destId="{3AB2E676-BB2A-4D71-BD3A-BEED7CEC1773}" srcOrd="4" destOrd="0" parTransId="{660D5FB0-29A2-4E40-8CE0-387366ECD808}" sibTransId="{BFC681B8-63E2-4A72-8F8A-72C65AC115BA}"/>
    <dgm:cxn modelId="{9291710E-D9AF-4C45-8363-ADFDC9EA1198}" type="presOf" srcId="{BBFE277B-148D-4B58-AD0A-B709553186B1}" destId="{22FB9CDC-CDE1-4CD9-8AFC-EBCDCD121628}" srcOrd="0" destOrd="0" presId="urn:microsoft.com/office/officeart/2005/8/layout/hierarchy1"/>
    <dgm:cxn modelId="{FECD7328-1CEA-400B-983C-B1201B795B23}" type="presOf" srcId="{4A9A0ABD-AC86-454E-944F-C3D6EE461509}" destId="{CD17E88E-CA5C-40E2-A4C4-D635DA289CEE}" srcOrd="0" destOrd="0" presId="urn:microsoft.com/office/officeart/2005/8/layout/hierarchy1"/>
    <dgm:cxn modelId="{50A8DA33-6FF1-4586-93A9-8EEB355C6D8C}" type="presOf" srcId="{3221A2D4-B2CF-41CE-8F50-E47E4764983A}" destId="{4E8E99B3-D168-4C0B-8CAE-82CA92CADEEB}" srcOrd="0" destOrd="0" presId="urn:microsoft.com/office/officeart/2005/8/layout/hierarchy1"/>
    <dgm:cxn modelId="{D4ACA23B-5C35-4E2E-83FC-9C6334C8CCA6}" srcId="{7146A65A-2867-4E3D-A7A7-8FEB5BC26248}" destId="{BBFE277B-148D-4B58-AD0A-B709553186B1}" srcOrd="0" destOrd="0" parTransId="{12BA61AE-46EE-4C28-A174-BA0E5448605E}" sibTransId="{B0EBBCEB-35D2-4D60-826F-7BB84816C4A4}"/>
    <dgm:cxn modelId="{E1D9FA47-18C3-4751-94BA-47935D98579E}" type="presOf" srcId="{12BA61AE-46EE-4C28-A174-BA0E5448605E}" destId="{FA58BE65-46BB-4166-A419-0AE72D6BDFD5}" srcOrd="0" destOrd="0" presId="urn:microsoft.com/office/officeart/2005/8/layout/hierarchy1"/>
    <dgm:cxn modelId="{94E61952-9EFF-42FC-9814-B82801E49276}" type="presOf" srcId="{36A2A626-2BC4-4657-8F5F-455338DF6193}" destId="{85D008BB-B3AD-4C38-A2C2-C37F80B50245}" srcOrd="0" destOrd="0" presId="urn:microsoft.com/office/officeart/2005/8/layout/hierarchy1"/>
    <dgm:cxn modelId="{2EB63C85-FD34-48FB-B843-8B75355FA4C4}" type="presOf" srcId="{660D5FB0-29A2-4E40-8CE0-387366ECD808}" destId="{7629E60C-D704-4702-803C-FBF1C237A9CD}" srcOrd="0" destOrd="0" presId="urn:microsoft.com/office/officeart/2005/8/layout/hierarchy1"/>
    <dgm:cxn modelId="{DF67AD86-07CF-42E4-B1F2-F96D588288E0}" srcId="{7146A65A-2867-4E3D-A7A7-8FEB5BC26248}" destId="{C31EB5B9-BA1C-4E0F-850F-90F858C643E5}" srcOrd="2" destOrd="0" parTransId="{3221A2D4-B2CF-41CE-8F50-E47E4764983A}" sibTransId="{23875034-AA18-4527-85D9-1A0CA766BDBA}"/>
    <dgm:cxn modelId="{E9D5CB8B-EDFA-405C-BD5E-CDECBF35E65A}" srcId="{36A2A626-2BC4-4657-8F5F-455338DF6193}" destId="{7146A65A-2867-4E3D-A7A7-8FEB5BC26248}" srcOrd="0" destOrd="0" parTransId="{82261BA4-41DA-43E1-9574-F32209DE6282}" sibTransId="{61FD7BC2-FB5F-4CBB-8175-F18D43A4B322}"/>
    <dgm:cxn modelId="{C85BBC9D-21A7-49D4-BA5B-DA3CA72B0436}" srcId="{7146A65A-2867-4E3D-A7A7-8FEB5BC26248}" destId="{C8164262-324F-4513-A80D-803F8470C7C3}" srcOrd="1" destOrd="0" parTransId="{FBA4755E-D714-4E78-9CB9-C4F2702B6DAF}" sibTransId="{CB440774-3ADD-45DC-BF21-3FD7F5A7A99B}"/>
    <dgm:cxn modelId="{A70F71A6-FAFC-4FEA-8F6B-7BECFC95A709}" type="presOf" srcId="{9E4EFDA5-DA4D-4690-AB21-D87585CF52E3}" destId="{D4F40ACB-CE73-46BF-BCC4-A4D72A1963D8}" srcOrd="0" destOrd="0" presId="urn:microsoft.com/office/officeart/2005/8/layout/hierarchy1"/>
    <dgm:cxn modelId="{5CD056BB-CC2D-4F63-9DEF-2D7A991F7417}" type="presOf" srcId="{3AB2E676-BB2A-4D71-BD3A-BEED7CEC1773}" destId="{916C9A15-358C-4FC6-9529-9513DE8320BB}" srcOrd="0" destOrd="0" presId="urn:microsoft.com/office/officeart/2005/8/layout/hierarchy1"/>
    <dgm:cxn modelId="{ADB678BF-396A-49DC-8803-03F2C38A428B}" type="presOf" srcId="{C8164262-324F-4513-A80D-803F8470C7C3}" destId="{EF7D378C-8960-426A-9F0D-55BB5DE153BB}" srcOrd="0" destOrd="0" presId="urn:microsoft.com/office/officeart/2005/8/layout/hierarchy1"/>
    <dgm:cxn modelId="{3F2CFAC6-003A-40EA-83D4-6E6F23DF2ABF}" type="presOf" srcId="{FBA4755E-D714-4E78-9CB9-C4F2702B6DAF}" destId="{FB997D4E-032A-4C5A-88A4-0146B33534CA}" srcOrd="0" destOrd="0" presId="urn:microsoft.com/office/officeart/2005/8/layout/hierarchy1"/>
    <dgm:cxn modelId="{133737E7-614B-4C8D-901F-6560993DA7B6}" type="presOf" srcId="{C31EB5B9-BA1C-4E0F-850F-90F858C643E5}" destId="{95054C54-206B-4991-85E9-A936D45BF36F}" srcOrd="0" destOrd="0" presId="urn:microsoft.com/office/officeart/2005/8/layout/hierarchy1"/>
    <dgm:cxn modelId="{77E594EB-9801-4BD0-B02F-BBF063F1AA3C}" srcId="{7146A65A-2867-4E3D-A7A7-8FEB5BC26248}" destId="{4A9A0ABD-AC86-454E-944F-C3D6EE461509}" srcOrd="3" destOrd="0" parTransId="{9E4EFDA5-DA4D-4690-AB21-D87585CF52E3}" sibTransId="{DF728DCC-F4AD-4FF7-A657-F56CF4B0EB6C}"/>
    <dgm:cxn modelId="{2B3541FC-0E56-454C-9960-64FA98B1D383}" type="presOf" srcId="{7146A65A-2867-4E3D-A7A7-8FEB5BC26248}" destId="{341CD702-09C0-4AFC-8A1C-08C631B648A9}" srcOrd="0" destOrd="0" presId="urn:microsoft.com/office/officeart/2005/8/layout/hierarchy1"/>
    <dgm:cxn modelId="{EB86292C-24B1-4C2F-960B-D285CF9E0A59}" type="presParOf" srcId="{85D008BB-B3AD-4C38-A2C2-C37F80B50245}" destId="{19ACE754-5617-4930-900D-20C728CCD61F}" srcOrd="0" destOrd="0" presId="urn:microsoft.com/office/officeart/2005/8/layout/hierarchy1"/>
    <dgm:cxn modelId="{22DB2ED0-43B2-4FB7-87C7-C07951D9C360}" type="presParOf" srcId="{19ACE754-5617-4930-900D-20C728CCD61F}" destId="{F5D044E1-96A3-4B19-8EE3-493AB12DD095}" srcOrd="0" destOrd="0" presId="urn:microsoft.com/office/officeart/2005/8/layout/hierarchy1"/>
    <dgm:cxn modelId="{A81EA15C-79C4-46C9-882C-3E1AF460E758}" type="presParOf" srcId="{F5D044E1-96A3-4B19-8EE3-493AB12DD095}" destId="{2D71E619-88F1-43B0-85DB-9D2A0FD23D7C}" srcOrd="0" destOrd="0" presId="urn:microsoft.com/office/officeart/2005/8/layout/hierarchy1"/>
    <dgm:cxn modelId="{22E8FE96-E6F5-4114-9DE5-47E472169928}" type="presParOf" srcId="{F5D044E1-96A3-4B19-8EE3-493AB12DD095}" destId="{341CD702-09C0-4AFC-8A1C-08C631B648A9}" srcOrd="1" destOrd="0" presId="urn:microsoft.com/office/officeart/2005/8/layout/hierarchy1"/>
    <dgm:cxn modelId="{7723100B-D08C-443C-8B39-3084B87D5D95}" type="presParOf" srcId="{19ACE754-5617-4930-900D-20C728CCD61F}" destId="{A02FF899-DC43-48A7-8194-39E3AE191269}" srcOrd="1" destOrd="0" presId="urn:microsoft.com/office/officeart/2005/8/layout/hierarchy1"/>
    <dgm:cxn modelId="{7D697243-A30F-4623-ABFB-5575A9AE33A9}" type="presParOf" srcId="{A02FF899-DC43-48A7-8194-39E3AE191269}" destId="{FA58BE65-46BB-4166-A419-0AE72D6BDFD5}" srcOrd="0" destOrd="0" presId="urn:microsoft.com/office/officeart/2005/8/layout/hierarchy1"/>
    <dgm:cxn modelId="{60373910-543D-44E6-8A76-D644E1734BB7}" type="presParOf" srcId="{A02FF899-DC43-48A7-8194-39E3AE191269}" destId="{90B9C2D1-A15D-45F4-80A4-6A86B086578C}" srcOrd="1" destOrd="0" presId="urn:microsoft.com/office/officeart/2005/8/layout/hierarchy1"/>
    <dgm:cxn modelId="{AE3A8BF7-284F-432E-B3AC-D368436465C3}" type="presParOf" srcId="{90B9C2D1-A15D-45F4-80A4-6A86B086578C}" destId="{42B921BF-43B0-43B2-97E4-44AD175D3592}" srcOrd="0" destOrd="0" presId="urn:microsoft.com/office/officeart/2005/8/layout/hierarchy1"/>
    <dgm:cxn modelId="{6B9E9C96-9006-4A3A-A831-A4D088B8B971}" type="presParOf" srcId="{42B921BF-43B0-43B2-97E4-44AD175D3592}" destId="{7BBB9027-C896-4168-BD73-E448B51F9AA1}" srcOrd="0" destOrd="0" presId="urn:microsoft.com/office/officeart/2005/8/layout/hierarchy1"/>
    <dgm:cxn modelId="{3FE0DECB-8AEC-46BE-B9DE-791F85A36B21}" type="presParOf" srcId="{42B921BF-43B0-43B2-97E4-44AD175D3592}" destId="{22FB9CDC-CDE1-4CD9-8AFC-EBCDCD121628}" srcOrd="1" destOrd="0" presId="urn:microsoft.com/office/officeart/2005/8/layout/hierarchy1"/>
    <dgm:cxn modelId="{EED8AE55-94AE-48A5-9E19-4699F6F961BC}" type="presParOf" srcId="{90B9C2D1-A15D-45F4-80A4-6A86B086578C}" destId="{6C51C625-45A2-4149-A5F2-9A465BDCC90E}" srcOrd="1" destOrd="0" presId="urn:microsoft.com/office/officeart/2005/8/layout/hierarchy1"/>
    <dgm:cxn modelId="{A5EF2637-E106-4AEE-BD5F-7DA3732C9971}" type="presParOf" srcId="{A02FF899-DC43-48A7-8194-39E3AE191269}" destId="{FB997D4E-032A-4C5A-88A4-0146B33534CA}" srcOrd="2" destOrd="0" presId="urn:microsoft.com/office/officeart/2005/8/layout/hierarchy1"/>
    <dgm:cxn modelId="{0F0955D2-D2B3-483F-89EA-7598F945453F}" type="presParOf" srcId="{A02FF899-DC43-48A7-8194-39E3AE191269}" destId="{68B772F3-3DEF-4A3E-BE1E-2DFDADEF8C07}" srcOrd="3" destOrd="0" presId="urn:microsoft.com/office/officeart/2005/8/layout/hierarchy1"/>
    <dgm:cxn modelId="{BF7121E6-CC34-483E-B0F2-2C01FAC5CC23}" type="presParOf" srcId="{68B772F3-3DEF-4A3E-BE1E-2DFDADEF8C07}" destId="{78D2684A-9478-42DE-8A93-DD9F54D5F337}" srcOrd="0" destOrd="0" presId="urn:microsoft.com/office/officeart/2005/8/layout/hierarchy1"/>
    <dgm:cxn modelId="{C84A8930-3B18-4F77-ADC7-E5C7F0374B83}" type="presParOf" srcId="{78D2684A-9478-42DE-8A93-DD9F54D5F337}" destId="{95DD8C9D-B838-4616-90EA-D3FF4A2D1C41}" srcOrd="0" destOrd="0" presId="urn:microsoft.com/office/officeart/2005/8/layout/hierarchy1"/>
    <dgm:cxn modelId="{EBC1901B-C04E-4007-B85D-35257A2C1F65}" type="presParOf" srcId="{78D2684A-9478-42DE-8A93-DD9F54D5F337}" destId="{EF7D378C-8960-426A-9F0D-55BB5DE153BB}" srcOrd="1" destOrd="0" presId="urn:microsoft.com/office/officeart/2005/8/layout/hierarchy1"/>
    <dgm:cxn modelId="{955C6019-751C-4BE4-86A1-DA03E774322F}" type="presParOf" srcId="{68B772F3-3DEF-4A3E-BE1E-2DFDADEF8C07}" destId="{57FF8E55-BBF0-4FDD-B16D-F03141A24723}" srcOrd="1" destOrd="0" presId="urn:microsoft.com/office/officeart/2005/8/layout/hierarchy1"/>
    <dgm:cxn modelId="{8D1052B1-53F4-4262-B49E-8731C090D306}" type="presParOf" srcId="{A02FF899-DC43-48A7-8194-39E3AE191269}" destId="{4E8E99B3-D168-4C0B-8CAE-82CA92CADEEB}" srcOrd="4" destOrd="0" presId="urn:microsoft.com/office/officeart/2005/8/layout/hierarchy1"/>
    <dgm:cxn modelId="{569F92E0-0652-492D-BB1B-0B633A814806}" type="presParOf" srcId="{A02FF899-DC43-48A7-8194-39E3AE191269}" destId="{962D5928-78CB-4485-8E5A-E56F7FCF880A}" srcOrd="5" destOrd="0" presId="urn:microsoft.com/office/officeart/2005/8/layout/hierarchy1"/>
    <dgm:cxn modelId="{A52CFBFE-C6A5-4532-8852-020D9043B850}" type="presParOf" srcId="{962D5928-78CB-4485-8E5A-E56F7FCF880A}" destId="{4AB9CA34-B866-4EA3-8291-1EAEEAF90026}" srcOrd="0" destOrd="0" presId="urn:microsoft.com/office/officeart/2005/8/layout/hierarchy1"/>
    <dgm:cxn modelId="{625C23EC-9B80-45D7-B9CA-AEE8CAD77899}" type="presParOf" srcId="{4AB9CA34-B866-4EA3-8291-1EAEEAF90026}" destId="{676F9A8F-ED55-4BDD-B8B6-7EFB6D5C0262}" srcOrd="0" destOrd="0" presId="urn:microsoft.com/office/officeart/2005/8/layout/hierarchy1"/>
    <dgm:cxn modelId="{633ECC87-45A7-4879-BF72-39D728482306}" type="presParOf" srcId="{4AB9CA34-B866-4EA3-8291-1EAEEAF90026}" destId="{95054C54-206B-4991-85E9-A936D45BF36F}" srcOrd="1" destOrd="0" presId="urn:microsoft.com/office/officeart/2005/8/layout/hierarchy1"/>
    <dgm:cxn modelId="{957FE6E8-B43C-4397-B811-4AA79E1ABC19}" type="presParOf" srcId="{962D5928-78CB-4485-8E5A-E56F7FCF880A}" destId="{CF178308-6324-4865-BE0A-4BBB76AD97FF}" srcOrd="1" destOrd="0" presId="urn:microsoft.com/office/officeart/2005/8/layout/hierarchy1"/>
    <dgm:cxn modelId="{C629553C-676A-46D3-BF04-E75A49C5FA14}" type="presParOf" srcId="{A02FF899-DC43-48A7-8194-39E3AE191269}" destId="{D4F40ACB-CE73-46BF-BCC4-A4D72A1963D8}" srcOrd="6" destOrd="0" presId="urn:microsoft.com/office/officeart/2005/8/layout/hierarchy1"/>
    <dgm:cxn modelId="{26F795BA-F912-48FD-B0FF-2DE0F124D745}" type="presParOf" srcId="{A02FF899-DC43-48A7-8194-39E3AE191269}" destId="{7615ECBF-5EC7-479F-AE93-68D71A23A9BD}" srcOrd="7" destOrd="0" presId="urn:microsoft.com/office/officeart/2005/8/layout/hierarchy1"/>
    <dgm:cxn modelId="{27545D54-92E0-43C8-9588-8E1743D1D346}" type="presParOf" srcId="{7615ECBF-5EC7-479F-AE93-68D71A23A9BD}" destId="{C57A5A69-01AA-4DCF-82F2-8B12E1FF94BD}" srcOrd="0" destOrd="0" presId="urn:microsoft.com/office/officeart/2005/8/layout/hierarchy1"/>
    <dgm:cxn modelId="{389BBEB5-C744-468F-B57A-7EB760705D94}" type="presParOf" srcId="{C57A5A69-01AA-4DCF-82F2-8B12E1FF94BD}" destId="{B9EF8F49-EF83-4388-BFE6-AB6FA6949C21}" srcOrd="0" destOrd="0" presId="urn:microsoft.com/office/officeart/2005/8/layout/hierarchy1"/>
    <dgm:cxn modelId="{AA96592B-353C-4E90-8D8D-297BB5B40DFF}" type="presParOf" srcId="{C57A5A69-01AA-4DCF-82F2-8B12E1FF94BD}" destId="{CD17E88E-CA5C-40E2-A4C4-D635DA289CEE}" srcOrd="1" destOrd="0" presId="urn:microsoft.com/office/officeart/2005/8/layout/hierarchy1"/>
    <dgm:cxn modelId="{4ECDDA7D-DBAC-4AB4-B61A-0C717F41E686}" type="presParOf" srcId="{7615ECBF-5EC7-479F-AE93-68D71A23A9BD}" destId="{76014CF4-5EAB-4F05-BEAC-394F02083C52}" srcOrd="1" destOrd="0" presId="urn:microsoft.com/office/officeart/2005/8/layout/hierarchy1"/>
    <dgm:cxn modelId="{39EB1175-6DE5-433C-8068-2B13BF086933}" type="presParOf" srcId="{A02FF899-DC43-48A7-8194-39E3AE191269}" destId="{7629E60C-D704-4702-803C-FBF1C237A9CD}" srcOrd="8" destOrd="0" presId="urn:microsoft.com/office/officeart/2005/8/layout/hierarchy1"/>
    <dgm:cxn modelId="{7FD443DC-BA84-44AF-A016-60A04CD17DD0}" type="presParOf" srcId="{A02FF899-DC43-48A7-8194-39E3AE191269}" destId="{B7135695-74F5-4D31-BAD6-9AF5AA94003F}" srcOrd="9" destOrd="0" presId="urn:microsoft.com/office/officeart/2005/8/layout/hierarchy1"/>
    <dgm:cxn modelId="{A84A08CC-A64B-4ADC-AD9F-699C00713EE2}" type="presParOf" srcId="{B7135695-74F5-4D31-BAD6-9AF5AA94003F}" destId="{92171615-70EF-4852-92B0-42257AB6BC9B}" srcOrd="0" destOrd="0" presId="urn:microsoft.com/office/officeart/2005/8/layout/hierarchy1"/>
    <dgm:cxn modelId="{D968A5CC-A1CE-4FD3-8663-0DD3BDBD7E4E}" type="presParOf" srcId="{92171615-70EF-4852-92B0-42257AB6BC9B}" destId="{ECDA3B20-7FB1-4526-B7D1-7E8171539B95}" srcOrd="0" destOrd="0" presId="urn:microsoft.com/office/officeart/2005/8/layout/hierarchy1"/>
    <dgm:cxn modelId="{DC67E48B-B5F6-429A-91EB-679EF2FBE451}" type="presParOf" srcId="{92171615-70EF-4852-92B0-42257AB6BC9B}" destId="{916C9A15-358C-4FC6-9529-9513DE8320BB}" srcOrd="1" destOrd="0" presId="urn:microsoft.com/office/officeart/2005/8/layout/hierarchy1"/>
    <dgm:cxn modelId="{84D41D5F-57CE-40F7-948B-46B8D95087C2}" type="presParOf" srcId="{B7135695-74F5-4D31-BAD6-9AF5AA94003F}" destId="{B7BDB25A-370E-494E-BAD6-21E5D453C4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9E60C-D704-4702-803C-FBF1C237A9CD}">
      <dsp:nvSpPr>
        <dsp:cNvPr id="0" name=""/>
        <dsp:cNvSpPr/>
      </dsp:nvSpPr>
      <dsp:spPr>
        <a:xfrm>
          <a:off x="5687145" y="2798807"/>
          <a:ext cx="4718115" cy="561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42"/>
              </a:lnTo>
              <a:lnTo>
                <a:pt x="4718115" y="382542"/>
              </a:lnTo>
              <a:lnTo>
                <a:pt x="4718115" y="561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40ACB-CE73-46BF-BCC4-A4D72A1963D8}">
      <dsp:nvSpPr>
        <dsp:cNvPr id="0" name=""/>
        <dsp:cNvSpPr/>
      </dsp:nvSpPr>
      <dsp:spPr>
        <a:xfrm>
          <a:off x="5687145" y="2798807"/>
          <a:ext cx="2359057" cy="561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42"/>
              </a:lnTo>
              <a:lnTo>
                <a:pt x="2359057" y="382542"/>
              </a:lnTo>
              <a:lnTo>
                <a:pt x="2359057" y="561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E99B3-D168-4C0B-8CAE-82CA92CADEEB}">
      <dsp:nvSpPr>
        <dsp:cNvPr id="0" name=""/>
        <dsp:cNvSpPr/>
      </dsp:nvSpPr>
      <dsp:spPr>
        <a:xfrm>
          <a:off x="5641425" y="2798807"/>
          <a:ext cx="91440" cy="561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97D4E-032A-4C5A-88A4-0146B33534CA}">
      <dsp:nvSpPr>
        <dsp:cNvPr id="0" name=""/>
        <dsp:cNvSpPr/>
      </dsp:nvSpPr>
      <dsp:spPr>
        <a:xfrm>
          <a:off x="3328087" y="2798807"/>
          <a:ext cx="2359057" cy="561348"/>
        </a:xfrm>
        <a:custGeom>
          <a:avLst/>
          <a:gdLst/>
          <a:ahLst/>
          <a:cxnLst/>
          <a:rect l="0" t="0" r="0" b="0"/>
          <a:pathLst>
            <a:path>
              <a:moveTo>
                <a:pt x="2359057" y="0"/>
              </a:moveTo>
              <a:lnTo>
                <a:pt x="2359057" y="382542"/>
              </a:lnTo>
              <a:lnTo>
                <a:pt x="0" y="382542"/>
              </a:lnTo>
              <a:lnTo>
                <a:pt x="0" y="561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8BE65-46BB-4166-A419-0AE72D6BDFD5}">
      <dsp:nvSpPr>
        <dsp:cNvPr id="0" name=""/>
        <dsp:cNvSpPr/>
      </dsp:nvSpPr>
      <dsp:spPr>
        <a:xfrm>
          <a:off x="969029" y="2798807"/>
          <a:ext cx="4718115" cy="561348"/>
        </a:xfrm>
        <a:custGeom>
          <a:avLst/>
          <a:gdLst/>
          <a:ahLst/>
          <a:cxnLst/>
          <a:rect l="0" t="0" r="0" b="0"/>
          <a:pathLst>
            <a:path>
              <a:moveTo>
                <a:pt x="4718115" y="0"/>
              </a:moveTo>
              <a:lnTo>
                <a:pt x="4718115" y="382542"/>
              </a:lnTo>
              <a:lnTo>
                <a:pt x="0" y="382542"/>
              </a:lnTo>
              <a:lnTo>
                <a:pt x="0" y="5613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1E619-88F1-43B0-85DB-9D2A0FD23D7C}">
      <dsp:nvSpPr>
        <dsp:cNvPr id="0" name=""/>
        <dsp:cNvSpPr/>
      </dsp:nvSpPr>
      <dsp:spPr>
        <a:xfrm>
          <a:off x="4279900" y="1573169"/>
          <a:ext cx="281448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1CD702-09C0-4AFC-8A1C-08C631B648A9}">
      <dsp:nvSpPr>
        <dsp:cNvPr id="0" name=""/>
        <dsp:cNvSpPr/>
      </dsp:nvSpPr>
      <dsp:spPr>
        <a:xfrm>
          <a:off x="4494360" y="1776906"/>
          <a:ext cx="281448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Стандарты качества </a:t>
          </a:r>
          <a:endParaRPr lang="ru-MD" sz="3200" kern="1200" dirty="0"/>
        </a:p>
      </dsp:txBody>
      <dsp:txXfrm>
        <a:off x="4530258" y="1812804"/>
        <a:ext cx="2742692" cy="1153841"/>
      </dsp:txXfrm>
    </dsp:sp>
    <dsp:sp modelId="{7BBB9027-C896-4168-BD73-E448B51F9AA1}">
      <dsp:nvSpPr>
        <dsp:cNvPr id="0" name=""/>
        <dsp:cNvSpPr/>
      </dsp:nvSpPr>
      <dsp:spPr>
        <a:xfrm>
          <a:off x="3960" y="3360155"/>
          <a:ext cx="193013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FB9CDC-CDE1-4CD9-8AFC-EBCDCD121628}">
      <dsp:nvSpPr>
        <dsp:cNvPr id="0" name=""/>
        <dsp:cNvSpPr/>
      </dsp:nvSpPr>
      <dsp:spPr>
        <a:xfrm>
          <a:off x="218420" y="3563892"/>
          <a:ext cx="193013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Здоровье, безопасность, защита</a:t>
          </a:r>
          <a:endParaRPr lang="ru-MD" sz="2000" kern="1200" dirty="0"/>
        </a:p>
      </dsp:txBody>
      <dsp:txXfrm>
        <a:off x="254318" y="3599790"/>
        <a:ext cx="1858342" cy="1153841"/>
      </dsp:txXfrm>
    </dsp:sp>
    <dsp:sp modelId="{95DD8C9D-B838-4616-90EA-D3FF4A2D1C41}">
      <dsp:nvSpPr>
        <dsp:cNvPr id="0" name=""/>
        <dsp:cNvSpPr/>
      </dsp:nvSpPr>
      <dsp:spPr>
        <a:xfrm>
          <a:off x="2363018" y="3360155"/>
          <a:ext cx="193013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D378C-8960-426A-9F0D-55BB5DE153BB}">
      <dsp:nvSpPr>
        <dsp:cNvPr id="0" name=""/>
        <dsp:cNvSpPr/>
      </dsp:nvSpPr>
      <dsp:spPr>
        <a:xfrm>
          <a:off x="2577478" y="3563892"/>
          <a:ext cx="193013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2000" kern="1200" dirty="0">
              <a:effectLst/>
              <a:latin typeface="Times New Roman" panose="02020603050405020304" pitchFamily="18" charset="0"/>
            </a:rPr>
            <a:t>Гендерное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2000" kern="1200" dirty="0">
              <a:effectLst/>
              <a:latin typeface="Times New Roman" panose="02020603050405020304" pitchFamily="18" charset="0"/>
            </a:rPr>
            <a:t>образование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MD" sz="20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613376" y="3599790"/>
        <a:ext cx="1858342" cy="1153841"/>
      </dsp:txXfrm>
    </dsp:sp>
    <dsp:sp modelId="{676F9A8F-ED55-4BDD-B8B6-7EFB6D5C0262}">
      <dsp:nvSpPr>
        <dsp:cNvPr id="0" name=""/>
        <dsp:cNvSpPr/>
      </dsp:nvSpPr>
      <dsp:spPr>
        <a:xfrm>
          <a:off x="4722076" y="3360155"/>
          <a:ext cx="193013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054C54-206B-4991-85E9-A936D45BF36F}">
      <dsp:nvSpPr>
        <dsp:cNvPr id="0" name=""/>
        <dsp:cNvSpPr/>
      </dsp:nvSpPr>
      <dsp:spPr>
        <a:xfrm>
          <a:off x="4936535" y="3563892"/>
          <a:ext cx="193013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1800" kern="1200" dirty="0">
              <a:effectLst/>
              <a:latin typeface="Times New Roman" panose="02020603050405020304" pitchFamily="18" charset="0"/>
            </a:rPr>
            <a:t>ЭФФЕКТИВНОСТЬ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MD" sz="1800" kern="1200" dirty="0">
              <a:effectLst/>
              <a:latin typeface="Times New Roman" panose="02020603050405020304" pitchFamily="18" charset="0"/>
            </a:rPr>
            <a:t>ОБРАЗОВАНИЯ</a:t>
          </a:r>
          <a:endParaRPr lang="ru-MD" sz="2000" kern="1200" dirty="0"/>
        </a:p>
      </dsp:txBody>
      <dsp:txXfrm>
        <a:off x="4972433" y="3599790"/>
        <a:ext cx="1858342" cy="1153841"/>
      </dsp:txXfrm>
    </dsp:sp>
    <dsp:sp modelId="{B9EF8F49-EF83-4388-BFE6-AB6FA6949C21}">
      <dsp:nvSpPr>
        <dsp:cNvPr id="0" name=""/>
        <dsp:cNvSpPr/>
      </dsp:nvSpPr>
      <dsp:spPr>
        <a:xfrm>
          <a:off x="7081133" y="3360155"/>
          <a:ext cx="193013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17E88E-CA5C-40E2-A4C4-D635DA289CEE}">
      <dsp:nvSpPr>
        <dsp:cNvPr id="0" name=""/>
        <dsp:cNvSpPr/>
      </dsp:nvSpPr>
      <dsp:spPr>
        <a:xfrm>
          <a:off x="7295593" y="3563892"/>
          <a:ext cx="193013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Инклюзия</a:t>
          </a:r>
          <a:endParaRPr lang="ru-MD" sz="2000" kern="1200" dirty="0"/>
        </a:p>
      </dsp:txBody>
      <dsp:txXfrm>
        <a:off x="7331491" y="3599790"/>
        <a:ext cx="1858342" cy="1153841"/>
      </dsp:txXfrm>
    </dsp:sp>
    <dsp:sp modelId="{ECDA3B20-7FB1-4526-B7D1-7E8171539B95}">
      <dsp:nvSpPr>
        <dsp:cNvPr id="0" name=""/>
        <dsp:cNvSpPr/>
      </dsp:nvSpPr>
      <dsp:spPr>
        <a:xfrm>
          <a:off x="9440191" y="3360155"/>
          <a:ext cx="1930138" cy="1225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C9A15-358C-4FC6-9529-9513DE8320BB}">
      <dsp:nvSpPr>
        <dsp:cNvPr id="0" name=""/>
        <dsp:cNvSpPr/>
      </dsp:nvSpPr>
      <dsp:spPr>
        <a:xfrm>
          <a:off x="9654651" y="3563892"/>
          <a:ext cx="1930138" cy="12256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Демократическое участие</a:t>
          </a:r>
          <a:endParaRPr lang="ru-MD" sz="2000" kern="1200" dirty="0"/>
        </a:p>
      </dsp:txBody>
      <dsp:txXfrm>
        <a:off x="9690549" y="3599790"/>
        <a:ext cx="1858342" cy="115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78CDF-F1A9-4CCB-B1A9-5A1F5BC28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1EED51-47DF-4D34-A824-A8D8FD5B1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974B5-00E4-4547-B9AF-2252DA52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C0EB8-F942-4FF0-A456-40CA38BC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89C8B-BB96-4243-B918-9184CAA7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54024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F8213-4A28-41F8-AC9B-30AAB87F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287943-D5B6-4AEE-8E33-0FD9C99F9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A6C9C-7C99-4010-B082-41B8FD94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93E3F-D0F0-4528-A392-E8B119C0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39AAA-559E-48F8-848F-10BEE30D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83929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FCB15C-FD34-40A9-88EE-A2E1866BB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1D1E36-AD29-4F63-B743-BE5319A4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74A25-503E-4541-A02E-759A30F6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B57C-2EB6-4A80-A4C6-8322032E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C557A-F0D4-4E73-AD61-C52AA1D5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05400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AF400-EBDF-4564-A500-8886E428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AF549-3549-4F05-88A2-CA4BC834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CD81-F614-4387-AF77-237DF564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CEA705-485E-4331-8BBE-412C4A41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0DDED-356A-4CDB-92B2-F5F5B919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4032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A864-7532-4007-BBCB-5181E1C2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BC941-7EE5-42E9-94CC-E6515605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42237-A6B5-4ED4-974B-41508CC9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3F238-E62F-4B45-83B4-87ED32BE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C0EFF-2E00-4E5F-9A6E-E2B507AF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96565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FF41D-900C-4BBB-8B94-458B350C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10E54-27C7-44AF-8D4B-9C74162BC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917C51-513F-49A2-A3E2-0C4EB355C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40455-569B-41F5-9D4F-A15B256E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239F0D-1109-40AA-A94F-BD5B713B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31611-9F17-4060-9070-354139BE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6749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64174-7670-41A5-A939-0C0B66BB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98FB1-E575-4A0B-89B7-B9F9A6D1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438CFB-B110-42CB-9EB6-1C531C005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C36329-AD9D-4041-893E-D0A34EC21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8F394C-F27C-468D-8E6B-A49B60B9B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094E1F-834C-493A-8639-E256D1E8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50F9AC-C076-430C-BFEA-2D00F011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81D2B-A838-4BC6-84F6-1F44E0A6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63998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624FC-A6E4-45CA-A5E2-6CC7A410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114250-58E9-415B-A69A-C663F11E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DBF385-71CD-4249-A3F7-34CD518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747263-0605-4253-B013-E2B36A23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096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7B9F4-98E4-4101-A422-931FBC12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6734E5-B50E-411E-AE04-C2D7E08E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E66E74-8A3F-49C0-BA52-C93BF31F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71905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B262A-F8ED-44CB-BB01-71E676A7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E1C5C-4403-4CBB-A9A7-1B323297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0EE393-4D7F-40DE-BC65-7A32BB3CD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7AFA8-3610-4D2B-BBD7-FC5F04E7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27821C-9A63-438A-8AC5-24C914B5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54437-BCAC-496E-9482-6ECAB8F9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55197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4357-EC18-4B36-8549-62858FE4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27559-8B2E-42EA-9FEF-E791AD6BC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E10035-EAE8-40BC-A5AB-135BA86F2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9B10C-9C74-4106-8F0A-8D94E422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9F6B3-8200-4C22-87F8-A24B29E2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0E8FF-FC04-4630-9B9B-1AC127B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6290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814BE-F570-4AE5-A8FD-8C8DF78A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4AF98-B8A4-4915-BE03-6AFDBB47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64A23-0F88-462F-BAF1-243D6F294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E1ED-3F01-44F3-891D-B53557ED930B}" type="datetimeFigureOut">
              <a:rPr lang="ru-MD" smtClean="0"/>
              <a:t>24.12.2022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91536-18D6-4560-BAD6-11A0CF11D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D33B7-FAFB-428A-A39E-0156A9855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1567-17FB-41AE-9679-F2C3043710C6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46896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522625-8D22-4E99-B554-9F177707F322}"/>
              </a:ext>
            </a:extLst>
          </p:cNvPr>
          <p:cNvSpPr txBox="1"/>
          <p:nvPr/>
        </p:nvSpPr>
        <p:spPr>
          <a:xfrm>
            <a:off x="1386840" y="2403003"/>
            <a:ext cx="9418320" cy="160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 </a:t>
            </a:r>
            <a:r>
              <a:rPr lang="en-US" sz="32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Gimnaziul</a:t>
            </a:r>
            <a:r>
              <a:rPr lang="en-US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Zolotievca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MD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Осипов </a:t>
            </a:r>
            <a:r>
              <a:rPr lang="ru-RU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1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CC302-F5BD-4AC2-9CF6-F614618D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34" y="0"/>
            <a:ext cx="10808255" cy="35498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29F771-8B0B-41DD-807A-C1EB4493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3"/>
          <a:stretch/>
        </p:blipFill>
        <p:spPr>
          <a:xfrm>
            <a:off x="854414" y="1696258"/>
            <a:ext cx="10207293" cy="48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56" y="251792"/>
            <a:ext cx="10359887" cy="696775"/>
          </a:xfrm>
        </p:spPr>
        <p:txBody>
          <a:bodyPr/>
          <a:lstStyle/>
          <a:p>
            <a:r>
              <a:rPr lang="ru-RU" dirty="0"/>
              <a:t>Целевые программы и проекты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9113" y="1139687"/>
          <a:ext cx="10853530" cy="52699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853530">
                  <a:extLst>
                    <a:ext uri="{9D8B030D-6E8A-4147-A177-3AD203B41FA5}">
                      <a16:colId xmlns:a16="http://schemas.microsoft.com/office/drawing/2014/main" val="2157503970"/>
                    </a:ext>
                  </a:extLst>
                </a:gridCol>
              </a:tblGrid>
              <a:tr h="5049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1.Совершенствование системы управления путем реализации модели СИСТЕМА МЕНЕДЖМЕНТА КАЧЕСТВА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2.«Компетентный учитель – компетентный ученик» (Развитие инновационной модели научно-методической службы гимназии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3.Развитие поликультурной образовательной среды гимназии как условие формирования современной компетентной и успешной личности гимназиста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4.Развитие открытого образовательного пространства гимназии в направлении усиления социализирующей функции и приобретения опыта успешности каждым гимназистом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 Обновление инфраструктуры гимназии в направлении обеспечения современных, безопасных и комфортных условий образовательного процесса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 Совершенствование системы взаимодействия гимназии с внешней средой для привлечения дополнительных ресурсов в образовательный процесс и расширения сферы социализации гимназистов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92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12" y="365125"/>
            <a:ext cx="10359887" cy="734805"/>
          </a:xfrm>
        </p:spPr>
        <p:txBody>
          <a:bodyPr/>
          <a:lstStyle/>
          <a:p>
            <a:r>
              <a:rPr lang="ru-RU" dirty="0"/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096" y="1232452"/>
            <a:ext cx="10770704" cy="49445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 Для гимназистов:</a:t>
            </a:r>
            <a:endParaRPr lang="ru-RU" dirty="0"/>
          </a:p>
          <a:p>
            <a:pPr lvl="0"/>
            <a:r>
              <a:rPr lang="ru-RU" dirty="0"/>
              <a:t>Повышение качества образования, формирование личностных компетенций, соответствующих модели выпускника.</a:t>
            </a:r>
            <a:endParaRPr lang="ru-RU" dirty="0">
              <a:effectLst/>
            </a:endParaRPr>
          </a:p>
          <a:p>
            <a:pPr lvl="0"/>
            <a:r>
              <a:rPr lang="ru-RU" dirty="0"/>
              <a:t>Достижение личностных результатов, обретение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результатов, достижение высокого уровня предметной </a:t>
            </a:r>
            <a:r>
              <a:rPr lang="ru-RU" dirty="0" err="1"/>
              <a:t>обученности</a:t>
            </a:r>
            <a:r>
              <a:rPr lang="ru-RU" dirty="0"/>
              <a:t>  учащимися гимназии (в соответствии со стандартами образования).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Раскрытие и реализация интеллектуального и творческого потенциала.</a:t>
            </a:r>
            <a:endParaRPr lang="ru-RU" dirty="0">
              <a:effectLst/>
            </a:endParaRPr>
          </a:p>
          <a:p>
            <a:pPr lvl="0"/>
            <a:r>
              <a:rPr lang="ru-RU" dirty="0"/>
              <a:t>Объективная оценка результатов обучения и социальной проектной деятельности.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Формирование у членов гимназического сообщества эмоционально-ценностных ориентиров  через  осмысление  их  причастности к истории развития гимназии, ее  успехам, традициям.</a:t>
            </a:r>
            <a:endParaRPr lang="ru-RU" dirty="0">
              <a:effectLst/>
            </a:endParaRPr>
          </a:p>
          <a:p>
            <a:pPr lvl="0"/>
            <a:r>
              <a:rPr lang="ru-RU" dirty="0" err="1"/>
              <a:t>Здоровьесберегающая</a:t>
            </a:r>
            <a:r>
              <a:rPr lang="ru-RU" dirty="0"/>
              <a:t> среда и осознание личностной ответственности за свое здоровье.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Участие в общественном управлении школой.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3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12" y="365125"/>
            <a:ext cx="10359887" cy="734805"/>
          </a:xfrm>
        </p:spPr>
        <p:txBody>
          <a:bodyPr/>
          <a:lstStyle/>
          <a:p>
            <a:r>
              <a:rPr lang="ru-RU" dirty="0"/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096" y="1232452"/>
            <a:ext cx="10770704" cy="494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Для родителей:</a:t>
            </a:r>
            <a:endParaRPr lang="ru-RU" dirty="0"/>
          </a:p>
          <a:p>
            <a:pPr lvl="0"/>
            <a:r>
              <a:rPr lang="ru-RU" dirty="0"/>
              <a:t>Приобретение знаний и умений по общественному управлению школой.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Участие в общественном управлении школой.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Формирование и  развитие чувства сопричастности к жизни гимназии.</a:t>
            </a:r>
            <a:endParaRPr lang="ru-RU" dirty="0">
              <a:effectLst/>
            </a:endParaRPr>
          </a:p>
          <a:p>
            <a:pPr lvl="0"/>
            <a:r>
              <a:rPr lang="ru-RU" dirty="0"/>
              <a:t>Воспитание чувства солидарной ответственности родителей, педагогов и гимназистов. </a:t>
            </a:r>
            <a:endParaRPr lang="ru-RU" dirty="0">
              <a:effectLst/>
            </a:endParaRPr>
          </a:p>
          <a:p>
            <a:pPr lvl="0"/>
            <a:r>
              <a:rPr lang="ru-RU" dirty="0"/>
              <a:t>Формирование объективной позиции родителей по отношению к образовательному пространству гимназии.</a:t>
            </a:r>
            <a:endParaRPr lang="ru-RU" dirty="0">
              <a:effectLst/>
            </a:endParaRPr>
          </a:p>
          <a:p>
            <a:pPr lvl="0"/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6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Для педагогов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Непрерывное повышение профессиональной компетентности и личностных достижений учителей, реализация их интеллектуального и творческого потенциала.</a:t>
            </a:r>
          </a:p>
          <a:p>
            <a:pPr lvl="0"/>
            <a:r>
              <a:rPr lang="ru-RU" dirty="0"/>
              <a:t>Повышение качества и уровня преподавания.</a:t>
            </a:r>
          </a:p>
          <a:p>
            <a:pPr lvl="0"/>
            <a:r>
              <a:rPr lang="ru-RU" dirty="0"/>
              <a:t>Повышение качества </a:t>
            </a:r>
            <a:r>
              <a:rPr lang="ru-RU" dirty="0" err="1"/>
              <a:t>обученности</a:t>
            </a:r>
            <a:r>
              <a:rPr lang="ru-RU" dirty="0"/>
              <a:t> гимназистов.</a:t>
            </a:r>
          </a:p>
          <a:p>
            <a:pPr lvl="0"/>
            <a:r>
              <a:rPr lang="ru-RU" dirty="0"/>
              <a:t>Участие в общественном управлении гимназией.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Для гимназии</a:t>
            </a:r>
            <a:endParaRPr lang="ru-RU" dirty="0"/>
          </a:p>
          <a:p>
            <a:pPr lvl="0"/>
            <a:r>
              <a:rPr lang="ru-RU" dirty="0"/>
              <a:t>Формирование положительного имиджа гимназии:</a:t>
            </a:r>
            <a:endParaRPr lang="ru-RU" dirty="0">
              <a:effectLst/>
            </a:endParaRPr>
          </a:p>
          <a:p>
            <a:r>
              <a:rPr lang="ru-RU" dirty="0"/>
              <a:t>- как </a:t>
            </a:r>
            <a:r>
              <a:rPr lang="en-US" dirty="0"/>
              <a:t>IP</a:t>
            </a:r>
            <a:r>
              <a:rPr lang="ru-RU" dirty="0"/>
              <a:t> выпускающего высокообразованную  личность готовую к жизни в высокотехнологичном конкурентном мире.</a:t>
            </a:r>
          </a:p>
          <a:p>
            <a:r>
              <a:rPr lang="ru-RU" dirty="0"/>
              <a:t>- как центра педагогического мастерства.</a:t>
            </a:r>
          </a:p>
          <a:p>
            <a:pPr lvl="0"/>
            <a:r>
              <a:rPr lang="ru-RU" dirty="0"/>
              <a:t>Демократизация управления.</a:t>
            </a:r>
            <a:endParaRPr lang="ru-RU" dirty="0">
              <a:effectLst/>
            </a:endParaRPr>
          </a:p>
          <a:p>
            <a:pPr lvl="0"/>
            <a:r>
              <a:rPr lang="ru-RU" dirty="0"/>
              <a:t>Развитие школьных СМИ.</a:t>
            </a:r>
            <a:endParaRPr lang="ru-RU" dirty="0">
              <a:effectLst/>
            </a:endParaRPr>
          </a:p>
          <a:p>
            <a:pPr lvl="0"/>
            <a:r>
              <a:rPr lang="ru-RU" dirty="0"/>
              <a:t>Модернизация материально-технической базы.</a:t>
            </a:r>
          </a:p>
          <a:p>
            <a:pPr lvl="0"/>
            <a:r>
              <a:rPr lang="ru-RU" dirty="0"/>
              <a:t>Привлечение  внебюджетных источников финансирования,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20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Для социума</a:t>
            </a:r>
            <a:endParaRPr lang="ru-RU" dirty="0"/>
          </a:p>
          <a:p>
            <a:pPr lvl="0"/>
            <a:r>
              <a:rPr lang="ru-RU" dirty="0"/>
              <a:t>Сотрудничество и объективная оценка деятельности гимназии.</a:t>
            </a:r>
            <a:endParaRPr lang="ru-RU" dirty="0">
              <a:effectLst/>
            </a:endParaRPr>
          </a:p>
          <a:p>
            <a:r>
              <a:rPr lang="ru-RU" dirty="0"/>
              <a:t>Участие в общественном управлении школой.</a:t>
            </a:r>
          </a:p>
        </p:txBody>
      </p:sp>
    </p:spTree>
    <p:extLst>
      <p:ext uri="{BB962C8B-B14F-4D97-AF65-F5344CB8AC3E}">
        <p14:creationId xmlns:p14="http://schemas.microsoft.com/office/powerpoint/2010/main" val="263881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24990-9184-472E-A873-C6E91D56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12" y="2722881"/>
            <a:ext cx="9339375" cy="3804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BD64C6-68F0-407C-ABEB-4C1932021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3"/>
          <a:stretch/>
        </p:blipFill>
        <p:spPr>
          <a:xfrm>
            <a:off x="2528391" y="302785"/>
            <a:ext cx="6625769" cy="24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2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E6F22-2F65-4615-9221-D33D3051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86"/>
          <a:stretch/>
        </p:blipFill>
        <p:spPr>
          <a:xfrm>
            <a:off x="1782145" y="1099728"/>
            <a:ext cx="7369179" cy="1014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809B0D-F34D-4A0D-AAB9-EBAE6B696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29" y="2853532"/>
            <a:ext cx="9803091" cy="9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522625-8D22-4E99-B554-9F177707F322}"/>
              </a:ext>
            </a:extLst>
          </p:cNvPr>
          <p:cNvSpPr txBox="1"/>
          <p:nvPr/>
        </p:nvSpPr>
        <p:spPr>
          <a:xfrm>
            <a:off x="1290320" y="2255520"/>
            <a:ext cx="9418320" cy="31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плана развития </a:t>
            </a:r>
            <a:r>
              <a:rPr lang="ru-RU" sz="32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Золотиевской</a:t>
            </a: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гимназии</a:t>
            </a:r>
            <a:endParaRPr lang="ru-M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</a:t>
            </a:r>
            <a:r>
              <a:rPr lang="ru-RU" sz="32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Анений</a:t>
            </a: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Ной  на период 20</a:t>
            </a:r>
            <a:r>
              <a:rPr lang="ru-MD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ru-MD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годы</a:t>
            </a:r>
            <a:endParaRPr lang="ru-M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MD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 кандидат на вакантную должность директора </a:t>
            </a:r>
            <a:r>
              <a:rPr lang="ru-MD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Золотиевской</a:t>
            </a:r>
            <a:r>
              <a:rPr lang="ru-MD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гимназии – Осипов </a:t>
            </a:r>
            <a:r>
              <a:rPr lang="ru-RU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05C9A-1C19-4026-A1FB-70A75BD13F7E}"/>
              </a:ext>
            </a:extLst>
          </p:cNvPr>
          <p:cNvSpPr txBox="1"/>
          <p:nvPr/>
        </p:nvSpPr>
        <p:spPr>
          <a:xfrm>
            <a:off x="878840" y="701040"/>
            <a:ext cx="10434320" cy="4328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гимназии: </a:t>
            </a:r>
            <a:endParaRPr lang="ru-M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получение  гимназического образования каждому ученику на максимально возможном и качественном уровне в соответствии с индивидуальными возможностями и потребностями личности; содействовать в адаптации ученика к условиям современной жизни и реалиям общественного развития, удовлетворить образовательные потребности учащихся, родителей, общества посредством обучения и разносторонней воспитательной деятельности.</a:t>
            </a:r>
            <a:endParaRPr lang="ru-M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C799E-9AA1-47B2-97F9-DD26C61A9DEB}"/>
              </a:ext>
            </a:extLst>
          </p:cNvPr>
          <p:cNvSpPr txBox="1"/>
          <p:nvPr/>
        </p:nvSpPr>
        <p:spPr>
          <a:xfrm>
            <a:off x="3048000" y="3284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Здоровье, безопасность, защита</a:t>
            </a:r>
            <a:endParaRPr lang="ru-MD" sz="28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4F57946-9872-4474-81F1-C41F6D329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85565"/>
              </p:ext>
            </p:extLst>
          </p:nvPr>
        </p:nvGraphicFramePr>
        <p:xfrm>
          <a:off x="132080" y="851634"/>
          <a:ext cx="12059920" cy="564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7920">
                  <a:extLst>
                    <a:ext uri="{9D8B030D-6E8A-4147-A177-3AD203B41FA5}">
                      <a16:colId xmlns:a16="http://schemas.microsoft.com/office/drawing/2014/main" val="731611933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938790508"/>
                    </a:ext>
                  </a:extLst>
                </a:gridCol>
              </a:tblGrid>
              <a:tr h="343291">
                <a:tc>
                  <a:txBody>
                    <a:bodyPr/>
                    <a:lstStyle/>
                    <a:p>
                      <a:endParaRPr lang="ru-M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MD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9241"/>
                  </a:ext>
                </a:extLst>
              </a:tr>
              <a:tr h="553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Установка систем видеонаблюдения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улучшение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WI-FI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покрытия в школе с увеличением скорости до 1ГБ/с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APL I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71414"/>
                  </a:ext>
                </a:extLst>
              </a:tr>
              <a:tr h="343291">
                <a:tc>
                  <a:txBody>
                    <a:bodyPr/>
                    <a:lstStyle/>
                    <a:p>
                      <a:r>
                        <a:rPr lang="ru-RU" sz="1800" dirty="0"/>
                        <a:t>Замена потолков в коридорах на подвесные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APL 2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514341"/>
                  </a:ext>
                </a:extLst>
              </a:tr>
              <a:tr h="382362">
                <a:tc>
                  <a:txBody>
                    <a:bodyPr/>
                    <a:lstStyle/>
                    <a:p>
                      <a:r>
                        <a:rPr lang="ru-RU" sz="1800" dirty="0"/>
                        <a:t>Отопление и обеспечение теплой водой санузла 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75821"/>
                  </a:ext>
                </a:extLst>
              </a:tr>
              <a:tr h="382362">
                <a:tc>
                  <a:txBody>
                    <a:bodyPr/>
                    <a:lstStyle/>
                    <a:p>
                      <a:r>
                        <a:rPr lang="ru-RU" sz="1800" dirty="0"/>
                        <a:t>Модернизация и расширение системы отопления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06563"/>
                  </a:ext>
                </a:extLst>
              </a:tr>
              <a:tr h="382362">
                <a:tc>
                  <a:txBody>
                    <a:bodyPr/>
                    <a:lstStyle/>
                    <a:p>
                      <a:r>
                        <a:rPr lang="ru-RU" sz="1800" dirty="0">
                          <a:highlight>
                            <a:srgbClr val="00FF00"/>
                          </a:highlight>
                        </a:rPr>
                        <a:t>Газификация столовой </a:t>
                      </a:r>
                      <a:r>
                        <a:rPr lang="ru-RU" sz="1800" dirty="0"/>
                        <a:t>и перевод котельной на природный газ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009936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r>
                        <a:rPr lang="ru-RU" sz="1800" dirty="0"/>
                        <a:t>Установка автоматических дозаторов мыла и дезинфектантов, бесконтактных кранов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</a:t>
                      </a:r>
                      <a:r>
                        <a:rPr lang="ru-RU" sz="1800" dirty="0"/>
                        <a:t>1</a:t>
                      </a:r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82492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r>
                        <a:rPr lang="ru-RU" sz="1800" dirty="0"/>
                        <a:t>Модернизация системы электрификации (установка УЗО, замена обветшалой проводки )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  <a:p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77003"/>
                  </a:ext>
                </a:extLst>
              </a:tr>
              <a:tr h="382362">
                <a:tc>
                  <a:txBody>
                    <a:bodyPr/>
                    <a:lstStyle/>
                    <a:p>
                      <a:r>
                        <a:rPr lang="ru-RU" sz="1800" dirty="0"/>
                        <a:t>Решение вопроса с обветшалостью школьного автобуса</a:t>
                      </a:r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27400"/>
                  </a:ext>
                </a:extLst>
              </a:tr>
              <a:tr h="60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Обновление медицинского оборудования гимназии;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85006"/>
                  </a:ext>
                </a:extLst>
              </a:tr>
              <a:tr h="8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 проекта  ученического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«Гимназический двор - территория здоровья, эстетики, развития</a:t>
                      </a:r>
                      <a:endParaRPr lang="en-US" sz="1800" i="1" dirty="0">
                        <a:solidFill>
                          <a:srgbClr val="55555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M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  <a:p>
                      <a:endParaRPr lang="ru-M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6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B8DE57-2BE7-46BD-85C8-EFB801DC137E}"/>
              </a:ext>
            </a:extLst>
          </p:cNvPr>
          <p:cNvSpPr txBox="1"/>
          <p:nvPr/>
        </p:nvSpPr>
        <p:spPr>
          <a:xfrm>
            <a:off x="487680" y="1746216"/>
            <a:ext cx="3566160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Aft>
                <a:spcPts val="2100"/>
              </a:spcAft>
              <a:buClr>
                <a:srgbClr val="000000"/>
              </a:buClr>
              <a:buSzPts val="1200"/>
              <a:tabLst>
                <a:tab pos="393573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</a:t>
            </a: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ланировать необходимые ресурсы для покупки дидактических материалов и организации мероприятий, продвигающих равенство полов.</a:t>
            </a:r>
            <a:endParaRPr lang="ru-MD" sz="1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DDDB765-34D8-48F0-A8AC-B783554D0731}"/>
              </a:ext>
            </a:extLst>
          </p:cNvPr>
          <p:cNvGrpSpPr/>
          <p:nvPr/>
        </p:nvGrpSpPr>
        <p:grpSpPr>
          <a:xfrm>
            <a:off x="6379791" y="109719"/>
            <a:ext cx="4580212" cy="1225637"/>
            <a:chOff x="4781116" y="3563892"/>
            <a:chExt cx="2254278" cy="1225637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F32EDF1-2523-4DF4-88D0-696A8E57F858}"/>
                </a:ext>
              </a:extLst>
            </p:cNvPr>
            <p:cNvSpPr/>
            <p:nvPr/>
          </p:nvSpPr>
          <p:spPr>
            <a:xfrm>
              <a:off x="4936535" y="3563892"/>
              <a:ext cx="1930138" cy="12256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7FED720A-458E-4E4F-9E5D-98EC3D7277DE}"/>
                </a:ext>
              </a:extLst>
            </p:cNvPr>
            <p:cNvSpPr txBox="1"/>
            <p:nvPr/>
          </p:nvSpPr>
          <p:spPr>
            <a:xfrm>
              <a:off x="4781116" y="3635688"/>
              <a:ext cx="2254278" cy="115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ЭФФЕКТИВНОСТЬ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ОБРАЗОВАНИЯ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DEAA05-372C-49DB-AF5E-5DB62414DE98}"/>
              </a:ext>
            </a:extLst>
          </p:cNvPr>
          <p:cNvGrpSpPr/>
          <p:nvPr/>
        </p:nvGrpSpPr>
        <p:grpSpPr>
          <a:xfrm>
            <a:off x="1188851" y="401427"/>
            <a:ext cx="2864989" cy="1474952"/>
            <a:chOff x="2488496" y="3770768"/>
            <a:chExt cx="1930138" cy="147495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5CBE3BF1-7185-4C70-93BE-1EDA34162A26}"/>
                </a:ext>
              </a:extLst>
            </p:cNvPr>
            <p:cNvSpPr/>
            <p:nvPr/>
          </p:nvSpPr>
          <p:spPr>
            <a:xfrm>
              <a:off x="2488496" y="3770768"/>
              <a:ext cx="1930138" cy="12256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A0B69923-5E3E-485B-AB06-AC9AB7E56EF2}"/>
                </a:ext>
              </a:extLst>
            </p:cNvPr>
            <p:cNvSpPr txBox="1"/>
            <p:nvPr/>
          </p:nvSpPr>
          <p:spPr>
            <a:xfrm>
              <a:off x="2517564" y="4091879"/>
              <a:ext cx="1858342" cy="115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MD" sz="2800" kern="1200" dirty="0">
                  <a:effectLst/>
                  <a:latin typeface="Times New Roman" panose="02020603050405020304" pitchFamily="18" charset="0"/>
                </a:rPr>
                <a:t>Гендерное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MD" sz="2800" kern="1200" dirty="0">
                  <a:effectLst/>
                  <a:latin typeface="Times New Roman" panose="02020603050405020304" pitchFamily="18" charset="0"/>
                </a:rPr>
                <a:t>образование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MD" sz="28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97422BF2-292E-44A1-AC4A-06652EBF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79255"/>
              </p:ext>
            </p:extLst>
          </p:nvPr>
        </p:nvGraphicFramePr>
        <p:xfrm>
          <a:off x="5770880" y="1582028"/>
          <a:ext cx="642112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560">
                  <a:extLst>
                    <a:ext uri="{9D8B030D-6E8A-4147-A177-3AD203B41FA5}">
                      <a16:colId xmlns:a16="http://schemas.microsoft.com/office/drawing/2014/main" val="3502106995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1575065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7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00"/>
                          </a:highlight>
                        </a:rPr>
                        <a:t>Глубокая модернизация спортивной площадки на открытом воздухе</a:t>
                      </a:r>
                      <a:endParaRPr lang="ru-MD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APL 1</a:t>
                      </a:r>
                      <a:endParaRPr lang="ru-M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2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Приведение оснащения классов к требованиям стандартов оснащения</a:t>
                      </a:r>
                      <a:r>
                        <a:rPr lang="ru-RU" dirty="0"/>
                        <a:t>:</a:t>
                      </a:r>
                    </a:p>
                    <a:p>
                      <a:endParaRPr lang="ru-RU" dirty="0"/>
                    </a:p>
                    <a:p>
                      <a:r>
                        <a:rPr lang="en-US" dirty="0"/>
                        <a:t>PC</a:t>
                      </a:r>
                    </a:p>
                    <a:p>
                      <a:r>
                        <a:rPr lang="ru-RU" dirty="0"/>
                        <a:t>Проекторы</a:t>
                      </a:r>
                    </a:p>
                    <a:p>
                      <a:r>
                        <a:rPr lang="ru-RU" dirty="0"/>
                        <a:t>Софт</a:t>
                      </a:r>
                    </a:p>
                    <a:p>
                      <a:r>
                        <a:rPr lang="ru-RU" dirty="0"/>
                        <a:t>МФУ</a:t>
                      </a:r>
                      <a:endParaRPr lang="ru-M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APL I , 2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проекты, спонсорство</a:t>
                      </a:r>
                      <a:endParaRPr lang="ru-MD" sz="1800" dirty="0"/>
                    </a:p>
                    <a:p>
                      <a:endParaRPr lang="ru-M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3338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1CB6B-1EAC-4919-BA33-FD6F8CC7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4496298"/>
            <a:ext cx="6007510" cy="23617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357EC9-8AFF-4EF7-A54F-75824E81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02" y="4281653"/>
            <a:ext cx="5034315" cy="37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B4A2C-00D0-4321-B020-ADFE03DE6230}"/>
              </a:ext>
            </a:extLst>
          </p:cNvPr>
          <p:cNvSpPr txBox="1"/>
          <p:nvPr/>
        </p:nvSpPr>
        <p:spPr>
          <a:xfrm>
            <a:off x="1168400" y="1046480"/>
            <a:ext cx="10129520" cy="334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M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непрерывного развития образовательной и воспитательной системы гимназии в инновационном режиме с целью обновления структуры и содержания образования; сохранения фундаментальности и развития практической направленности образовательных программ, отвечающих потребностям личности, государства и обеспечивают вхождение выпускников гимназии в открытое информационное общество, сохранение и развитие традиций гимназии.</a:t>
            </a:r>
            <a:endParaRPr lang="ru-M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4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175051-BB51-4066-BC58-673EDBA4D3B9}"/>
              </a:ext>
            </a:extLst>
          </p:cNvPr>
          <p:cNvSpPr txBox="1"/>
          <p:nvPr/>
        </p:nvSpPr>
        <p:spPr>
          <a:xfrm>
            <a:off x="1976120" y="579121"/>
            <a:ext cx="8239760" cy="4751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повышения качества знаний обучающихся;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поддержки всех учащихся в течение всего периода становления личности;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педагогами гимназии современными  информационно-коммуникационными технологиями и применение их в  профессиональной деятельности;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повышения квалификации  педагогов гимназии 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эффективного взаимодействия гимназии с организациями социальной сферы;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  управления гимназией;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приоритета здорового образа жизни.</a:t>
            </a:r>
            <a:endParaRPr lang="ru-M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9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4C009-9627-428F-9232-8FF28BAE205E}"/>
              </a:ext>
            </a:extLst>
          </p:cNvPr>
          <p:cNvSpPr txBox="1"/>
          <p:nvPr/>
        </p:nvSpPr>
        <p:spPr>
          <a:xfrm>
            <a:off x="679872" y="96228"/>
            <a:ext cx="11164147" cy="610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 - </a:t>
            </a:r>
            <a:r>
              <a:rPr lang="ru-RU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M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СТОРОНЫ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M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сотрудничестве с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</a:t>
            </a:r>
            <a:r>
              <a:rPr lang="ru-MD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разработан план по улучшению демографической ситуации в к </a:t>
            </a:r>
            <a:r>
              <a:rPr lang="ru-RU" sz="1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Золотиевка</a:t>
            </a: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посредством привлечения населения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Партнёрство с соц. службами, работниками культуры, фирмой «</a:t>
            </a:r>
            <a:r>
              <a:rPr lang="en-US" sz="1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AgroBio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Педагогический коллектив в состоянии решить поставленные цели и задачи 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Активное и результативное участие учащихся  гимназии в   районных олимпиадах. 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Проведение гимназией  большого количества внеклассных мероприятий, активное участие учащихся  в мероприятиях   гимназии.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Комплексный подход к учебной и воспитательной деятельности, проявление особого интереса к условиям проведения уроков  и мероприятий,  внедрение информационных технологий в образовательный процесс.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Тесное сотрудничество с родителями.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* В гимназии доминирует личностный подход к воспитанию учащихся. 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Создание ситуации успеха, развитие личности учащихся, здоровый психологический климат и атмосфера сотрудничества, создание дружественной школы.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Создание условий для организации проведения учебно-воспитательной деятельности.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Обеспечение учащимся </a:t>
            </a: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WI-FI </a:t>
            </a: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покрытие по всей школе.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*Использование в воспитательном процессе передовых технологий, в том числе информационно-коммуникационной и проектной.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Активное участие классных руководителей  гимназии в оформлении классных помещений (уголков), накоплении дидактического материала, участие в проводимых районных и республиканских конкурсах, открытых методических мероприятиях.  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4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EFC21-FAC3-4454-8030-663377042ABB}"/>
              </a:ext>
            </a:extLst>
          </p:cNvPr>
          <p:cNvSpPr txBox="1"/>
          <p:nvPr/>
        </p:nvSpPr>
        <p:spPr>
          <a:xfrm>
            <a:off x="482600" y="362596"/>
            <a:ext cx="11315700" cy="5299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СЛАБЫЕ СТОРОНЫ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 выигранных и внедрённых проектов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Большое количество пропусков учебных занятий в гимназическом звене.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Нехватка дидактических кадров и медработника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Растёт число учащихся, воспитывающихся в неполных семьях, без родителей. 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участия родителей во внеклассной деятельности  гимназии.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Слабый уровень подготовки классных руководителей к работе с родителями.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-Демографический спад привел к уменьшению количества классов и учеников в учебном  заведении;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MD" sz="16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Куррикулум</a:t>
            </a: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всегда является привлекательным для учеников;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Не всегда качественно проводятся классные часы и занятия  ГЗ.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Перегруженность учебных программ и учебного плана негативно влияют на качество проведения воспитательных мероприятий (нет свободного времени).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Нехватка специальной методической литературы на русском языке для проведения тематических воспитательных мероприятий в соответствии с </a:t>
            </a:r>
            <a:r>
              <a:rPr lang="ru-RU" sz="1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Куррикулумом</a:t>
            </a: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классного руководителя.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6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Самоотстранение</a:t>
            </a:r>
            <a:r>
              <a:rPr lang="ru-RU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родителей от воспитания детей, в связи с отъездом на работу за пределы республики.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9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207A11-9B91-470D-9D1E-A4364553556D}"/>
              </a:ext>
            </a:extLst>
          </p:cNvPr>
          <p:cNvSpPr txBox="1"/>
          <p:nvPr/>
        </p:nvSpPr>
        <p:spPr>
          <a:xfrm>
            <a:off x="241300" y="144379"/>
            <a:ext cx="11629858" cy="513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MD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готовность родителей к сотрудничеству по вопросам воспитания и обучения;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-Наличие разнообразия дидактических пособий позволяет тщательно подобрать самое подходящее;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Наличие европейских проектов в области образования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Совершенствование систем мониторинга посещаемости и школьных успехов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-Внедрение политик по защите детей на всех уровнях, с учетом прав детей, возможностей развития ребенка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Увеличение количества единиц современного оборудования и доведения до установленных стандартов оснащения . </a:t>
            </a:r>
            <a:r>
              <a:rPr lang="ru-MD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MD" sz="16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миграция населения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-Большое количество детей остаются без попечения родителей, уехавших заграницу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-Несоответствие между финансированием и потребностями современного образования;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-Ограниченность во времени родителей приводить с детьми  и  слабому их вовлечению к жизни учебного заведения;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Обветшалость школьного автобуса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ремонта, модернизации и расширения системы отопления</a:t>
            </a:r>
            <a:endParaRPr lang="ru-M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9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41DF8-7CA2-4D6D-9FDA-B8E9729E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19" y="0"/>
            <a:ext cx="8381413" cy="142402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DBF955E-4426-4EFE-8B1C-96FC85187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51868"/>
              </p:ext>
            </p:extLst>
          </p:nvPr>
        </p:nvGraphicFramePr>
        <p:xfrm>
          <a:off x="533302" y="1374361"/>
          <a:ext cx="11380531" cy="4106195"/>
        </p:xfrm>
        <a:graphic>
          <a:graphicData uri="http://schemas.openxmlformats.org/drawingml/2006/table">
            <a:tbl>
              <a:tblPr firstRow="1" firstCol="1" bandRow="1"/>
              <a:tblGrid>
                <a:gridCol w="1253600">
                  <a:extLst>
                    <a:ext uri="{9D8B030D-6E8A-4147-A177-3AD203B41FA5}">
                      <a16:colId xmlns:a16="http://schemas.microsoft.com/office/drawing/2014/main" val="297199688"/>
                    </a:ext>
                  </a:extLst>
                </a:gridCol>
                <a:gridCol w="1253600">
                  <a:extLst>
                    <a:ext uri="{9D8B030D-6E8A-4147-A177-3AD203B41FA5}">
                      <a16:colId xmlns:a16="http://schemas.microsoft.com/office/drawing/2014/main" val="4281721887"/>
                    </a:ext>
                  </a:extLst>
                </a:gridCol>
                <a:gridCol w="357176">
                  <a:extLst>
                    <a:ext uri="{9D8B030D-6E8A-4147-A177-3AD203B41FA5}">
                      <a16:colId xmlns:a16="http://schemas.microsoft.com/office/drawing/2014/main" val="1146375833"/>
                    </a:ext>
                  </a:extLst>
                </a:gridCol>
                <a:gridCol w="4079490">
                  <a:extLst>
                    <a:ext uri="{9D8B030D-6E8A-4147-A177-3AD203B41FA5}">
                      <a16:colId xmlns:a16="http://schemas.microsoft.com/office/drawing/2014/main" val="1187524407"/>
                    </a:ext>
                  </a:extLst>
                </a:gridCol>
                <a:gridCol w="4436665">
                  <a:extLst>
                    <a:ext uri="{9D8B030D-6E8A-4147-A177-3AD203B41FA5}">
                      <a16:colId xmlns:a16="http://schemas.microsoft.com/office/drawing/2014/main" val="274774363"/>
                    </a:ext>
                  </a:extLst>
                </a:gridCol>
              </a:tblGrid>
              <a:tr h="288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Standard de calitate</a:t>
                      </a:r>
                      <a:endParaRPr lang="ru-MD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Domenii/ Indicatori</a:t>
                      </a:r>
                      <a:endParaRPr lang="ru-MD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Pnd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Criterii de evaluare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493411"/>
                  </a:ext>
                </a:extLst>
              </a:tr>
              <a:tr h="14428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Dimensiune I. SĂNĂTATE, SIGURANŢĂ, PROTECŢIE</a:t>
                      </a:r>
                      <a:endParaRPr lang="ru-MD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656069"/>
                  </a:ext>
                </a:extLst>
              </a:tr>
              <a:tr h="179328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1.1. Instituţia de învăţământ asigură securitatea şi protecţia tuturor elevilor/ copiilor (10 puncte)</a:t>
                      </a:r>
                      <a:endParaRPr lang="ru-MD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Management: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1.1.1. Prezenţa documentaţiei tehnice, sanitaro-igienice şi medicale şi monitorizarea permanentă a respectării normelor sanitaro-igienice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MD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 punct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toată documentaţia tehnică, sanitaro-igienică şi medicală obligatorie şi monitorizează permanent respectarea normelor sanitaro-igienice şi de securitate tehnică;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0,75 </a:t>
                      </a: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toată documentaţia tehnică, sanitaro-igienică şi medicală obligatorie şi monitorizează frecvent, dar cu 1 -2 excepţii obiective, respectarea normelor sanitaro-igienice şi de securitate tehnică;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documentaţia tehnică, sanitaro-igienică şi medicală obligatorie şi monitorizează frecvent, însă cu anumite lacune, respectarea normelor sanitaro-igienice şi de securitate tehnică;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0,25 </a:t>
                      </a: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relativă documentaţia tehnică, sanitaro-igienică şi medicală obligatorie, dar monitorizează nesistematizat şi lacunar respectarea normelor sanitaro-igienice şi de securitate tehnică;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05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 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nu deţine toate actele obligatorii valabile şi nu monitorizează respectarea normelor sanitaro-igienice şi de securitate tehnică.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lang="ro-RO" sz="60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 punct 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800" b="0" i="1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toată documentaţia tehnică, sanitaro-igienică şi medicală obligatorie şi monitorizează permanent respectarea normelor sanitaro-igienice şi de securitate tehnică;</a:t>
                      </a: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ts val="1190"/>
                        </a:lnSpc>
                      </a:pP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0,75 </a:t>
                      </a:r>
                      <a:r>
                        <a:rPr lang="ro-RO" sz="60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800" b="0" i="1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toată documentaţia tehnică, sanitaro-igienică şi medicală obligatorie şi monitorizează frecvent, dar cu 1 -2 excepţii obiective, respectarea normelor sanitaro-igienice şi de securitate tehnică;</a:t>
                      </a: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ts val="1190"/>
                        </a:lnSpc>
                      </a:pP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o-RO" sz="60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800" b="0" i="1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sistemică documentaţia tehnică, sanitaro-igienică şi medicală obligatorie şi monitorizează frecvent, însă cu anumite lacune, respectarea normelor sanitaro-igienice şi de securitate tehnică;</a:t>
                      </a: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ts val="1190"/>
                        </a:lnSpc>
                      </a:pP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0,25 </a:t>
                      </a:r>
                      <a:r>
                        <a:rPr lang="ro-RO" sz="60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800" b="0" i="1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deţine în ordine relativă documentaţia tehnică, sanitaro-igienică şi medicală obligatorie, dar monitorizează nesistematizat şi lacunar respectarea normelor sanitaro-igienice şi de securitate tehnică;</a:t>
                      </a: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ts val="1190"/>
                        </a:lnSpc>
                      </a:pPr>
                      <a:r>
                        <a:rPr lang="ro-RO" sz="600" b="1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 puncte 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800" b="0" i="1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nu deţine toate actele obligatorii valabile şi nu monitorizează respectarea normelor sanitaro-igienice şi de securitate tehnică.</a:t>
                      </a:r>
                      <a:endParaRPr lang="ru-MD" sz="8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27706"/>
                  </a:ext>
                </a:extLst>
              </a:tr>
              <a:tr h="1649001">
                <a:tc v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1.1.3. Elaborarea unui program/ orar al activităţilor echilibrat şi flexibil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 punct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respectă integral cerinţele de proiectare orară a activităţilor educaţionale şi asigură un program echilibrat şi flexibil pentru elevi/ copii;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0,75 </a:t>
                      </a:r>
                      <a:r>
                        <a:rPr lang="ro-RO" sz="1200" b="1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respectă cerinţele de proiectare orară a activităţilor educaţionale, cu 1-2 devieri obiective în asigurarea specificului echilibrat şi flexibil al programului;</a:t>
                      </a:r>
                      <a:endParaRPr lang="ru-MD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o-RO" sz="12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puncte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2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Instituţia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respectă cerinţele de proiectare orară a activităţilor educaţionale, cu lacune în</a:t>
                      </a:r>
                      <a:r>
                        <a:rPr lang="ru-RU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asigurarea specificului echilibrat şi flexibil al programului;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0,25 puncte - Instituţia respectă parţial cerinţele de proiectare orară a activităţilor educaţionale, demonstrând numeroase lacune în asigurarea specificului echilibrat şi flexibil al programului;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0 puncte - Instituţia nu respectă cerinţele de proiectare orară a activităţilor educaţionale.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MD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endParaRPr lang="ru-MD" sz="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176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A78661-631D-45DB-8F57-BB16E95C4464}"/>
              </a:ext>
            </a:extLst>
          </p:cNvPr>
          <p:cNvSpPr txBox="1"/>
          <p:nvPr/>
        </p:nvSpPr>
        <p:spPr>
          <a:xfrm>
            <a:off x="533302" y="5832629"/>
            <a:ext cx="287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Отсутствие медработника и </a:t>
            </a:r>
            <a:r>
              <a:rPr lang="ru-RU" dirty="0" err="1"/>
              <a:t>мед.кабинета</a:t>
            </a:r>
            <a:r>
              <a:rPr lang="ru-RU" dirty="0"/>
              <a:t>  </a:t>
            </a:r>
            <a:endParaRPr lang="ru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AB586-E5C8-4B85-BCE6-0374C3D69E22}"/>
              </a:ext>
            </a:extLst>
          </p:cNvPr>
          <p:cNvSpPr txBox="1"/>
          <p:nvPr/>
        </p:nvSpPr>
        <p:spPr>
          <a:xfrm>
            <a:off x="7809391" y="5850384"/>
            <a:ext cx="335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Нехватка кадров, приводящая  иногда к несбалансированности расписания</a:t>
            </a:r>
            <a:endParaRPr lang="ru-MD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F34124A-743E-400B-9C06-BE3B0009CC35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971164" y="2441359"/>
            <a:ext cx="2254607" cy="3391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55BD569-56A7-4EBA-9920-D58910F0FC3B}"/>
              </a:ext>
            </a:extLst>
          </p:cNvPr>
          <p:cNvCxnSpPr>
            <a:cxnSpLocks/>
          </p:cNvCxnSpPr>
          <p:nvPr/>
        </p:nvCxnSpPr>
        <p:spPr>
          <a:xfrm flipH="1" flipV="1">
            <a:off x="5877017" y="4296793"/>
            <a:ext cx="2814222" cy="1553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8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40D50CB-63C6-47B7-BBC8-2DB1ADF6A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168362"/>
              </p:ext>
            </p:extLst>
          </p:nvPr>
        </p:nvGraphicFramePr>
        <p:xfrm>
          <a:off x="323850" y="495300"/>
          <a:ext cx="11588750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201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1557</Words>
  <Application>Microsoft Office PowerPoint</Application>
  <PresentationFormat>Широкоэкранный</PresentationFormat>
  <Paragraphs>177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Microsoft Sans Serif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программы и проекты</vt:lpstr>
      <vt:lpstr>Ожидаемые конечные результаты</vt:lpstr>
      <vt:lpstr>Ожидаемые конечные результаты</vt:lpstr>
      <vt:lpstr>Ожидаемые конечные результаты</vt:lpstr>
      <vt:lpstr>Ожидаемые конечные результаты</vt:lpstr>
      <vt:lpstr>Ожидаемые конечные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ivan osipov</cp:lastModifiedBy>
  <cp:revision>30</cp:revision>
  <dcterms:created xsi:type="dcterms:W3CDTF">2021-05-09T15:13:31Z</dcterms:created>
  <dcterms:modified xsi:type="dcterms:W3CDTF">2022-12-25T17:24:30Z</dcterms:modified>
</cp:coreProperties>
</file>